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tiff" ContentType="image/tiff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77" r:id="rId2"/>
    <p:sldId id="360" r:id="rId3"/>
    <p:sldId id="298" r:id="rId4"/>
    <p:sldId id="299" r:id="rId5"/>
    <p:sldId id="271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20" r:id="rId15"/>
    <p:sldId id="308" r:id="rId16"/>
    <p:sldId id="309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1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42" r:id="rId49"/>
    <p:sldId id="343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61" r:id="rId64"/>
    <p:sldId id="357" r:id="rId65"/>
    <p:sldId id="358" r:id="rId66"/>
    <p:sldId id="359" r:id="rId67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9"/>
    <p:restoredTop sz="81809"/>
  </p:normalViewPr>
  <p:slideViewPr>
    <p:cSldViewPr snapToGrid="0">
      <p:cViewPr>
        <p:scale>
          <a:sx n="80" d="100"/>
          <a:sy n="80" d="100"/>
        </p:scale>
        <p:origin x="14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4BF27-CCD6-1442-B61F-43DC6A12D209}" type="datetimeFigureOut">
              <a:rPr lang="en-US" smtClean="0"/>
              <a:t>2/28/17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1ABF5-75DE-AB40-8D7A-84C2B0ED0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1" Type="http://schemas.openxmlformats.org/officeDocument/2006/relationships/hyperlink" Target="https://en.wikipedia.org/wiki/Epidemiology" TargetMode="External"/><Relationship Id="rId12" Type="http://schemas.openxmlformats.org/officeDocument/2006/relationships/hyperlink" Target="https://en.wikipedia.org/wiki/Clinical_trial" TargetMode="External"/><Relationship Id="rId13" Type="http://schemas.openxmlformats.org/officeDocument/2006/relationships/hyperlink" Target="https://en.wikipedia.org/wiki/Pierre_Charles_Alexandre_Louis#cite_note-Company2003-3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hyperlink" Target="https://en.wikipedia.org/wiki/Pierre_Charles_Alexandre_Louis#cite_note-Simmons2002-2" TargetMode="External"/><Relationship Id="rId4" Type="http://schemas.openxmlformats.org/officeDocument/2006/relationships/hyperlink" Target="https://en.wikipedia.org/wiki/France" TargetMode="External"/><Relationship Id="rId5" Type="http://schemas.openxmlformats.org/officeDocument/2006/relationships/hyperlink" Target="https://en.wikipedia.org/wiki/Physician" TargetMode="External"/><Relationship Id="rId6" Type="http://schemas.openxmlformats.org/officeDocument/2006/relationships/hyperlink" Target="https://en.wikipedia.org/wiki/Clinic" TargetMode="External"/><Relationship Id="rId7" Type="http://schemas.openxmlformats.org/officeDocument/2006/relationships/hyperlink" Target="https://en.wikipedia.org/wiki/Pathology" TargetMode="External"/><Relationship Id="rId8" Type="http://schemas.openxmlformats.org/officeDocument/2006/relationships/hyperlink" Target="https://en.wikipedia.org/wiki/Tuberculosis" TargetMode="External"/><Relationship Id="rId9" Type="http://schemas.openxmlformats.org/officeDocument/2006/relationships/hyperlink" Target="https://en.wikipedia.org/wiki/Typhoid_fever" TargetMode="External"/><Relationship Id="rId10" Type="http://schemas.openxmlformats.org/officeDocument/2006/relationships/hyperlink" Target="https://en.wikipedia.org/wiki/Pneumonia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hyperlink" Target="http://www-stat.stanford.edu/~tibs/ElemStatLearn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ay-related_immune_deficiency#cite_note-CDC1-1" TargetMode="External"/><Relationship Id="rId4" Type="http://schemas.openxmlformats.org/officeDocument/2006/relationships/hyperlink" Target="http://en.wikipedia.org/wiki/AIDS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1" Type="http://schemas.openxmlformats.org/officeDocument/2006/relationships/hyperlink" Target="https://en.wikipedia.org/wiki/Number_theory" TargetMode="External"/><Relationship Id="rId12" Type="http://schemas.openxmlformats.org/officeDocument/2006/relationships/hyperlink" Target="https://en.wikipedia.org/wiki/Numerical_analysis" TargetMode="External"/><Relationship Id="rId13" Type="http://schemas.openxmlformats.org/officeDocument/2006/relationships/hyperlink" Target="https://en.wikipedia.org/wiki/Probability_theory" TargetMode="External"/><Relationship Id="rId14" Type="http://schemas.openxmlformats.org/officeDocument/2006/relationships/hyperlink" Target="https://en.wikipedia.org/wiki/Heuristics" TargetMode="External"/><Relationship Id="rId15" Type="http://schemas.openxmlformats.org/officeDocument/2006/relationships/hyperlink" Target="https://en.wikipedia.org/wiki/Mathematics_education" TargetMode="External"/><Relationship Id="rId16" Type="http://schemas.openxmlformats.org/officeDocument/2006/relationships/hyperlink" Target="https://en.wikipedia.org/wiki/George_P%C3%B3lya#cite_note-2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Relationship Id="rId3" Type="http://schemas.openxmlformats.org/officeDocument/2006/relationships/hyperlink" Target="https://en.wikipedia.org/wiki/Help:IPA_for_English" TargetMode="External"/><Relationship Id="rId4" Type="http://schemas.openxmlformats.org/officeDocument/2006/relationships/hyperlink" Target="https://en.wikipedia.org/wiki/Hungarian_language" TargetMode="External"/><Relationship Id="rId5" Type="http://schemas.openxmlformats.org/officeDocument/2006/relationships/hyperlink" Target="https://en.wikipedia.org/wiki/Help:IPA_for_Hungarian" TargetMode="External"/><Relationship Id="rId6" Type="http://schemas.openxmlformats.org/officeDocument/2006/relationships/hyperlink" Target="https://en.wikipedia.org/wiki/Hungary" TargetMode="External"/><Relationship Id="rId7" Type="http://schemas.openxmlformats.org/officeDocument/2006/relationships/hyperlink" Target="https://en.wikipedia.org/wiki/Mathematician" TargetMode="External"/><Relationship Id="rId8" Type="http://schemas.openxmlformats.org/officeDocument/2006/relationships/hyperlink" Target="https://en.wikipedia.org/wiki/ETH_Z%C3%BCrich" TargetMode="External"/><Relationship Id="rId9" Type="http://schemas.openxmlformats.org/officeDocument/2006/relationships/hyperlink" Target="https://en.wikipedia.org/wiki/Stanford_University" TargetMode="External"/><Relationship Id="rId10" Type="http://schemas.openxmlformats.org/officeDocument/2006/relationships/hyperlink" Target="https://en.wikipedia.org/wiki/Combinatorics" TargetMode="Externa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Pierre-Charles-Alexandre Louis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 (14 April 1787 – 22 August 1872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[2]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) was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4" tooltip="France"/>
              </a:rPr>
              <a:t>French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5" tooltip="Physician"/>
              </a:rPr>
              <a:t>physician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6" tooltip="Clinic"/>
              </a:rPr>
              <a:t>clinician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 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7" tooltip="Pathology"/>
              </a:rPr>
              <a:t>pathologist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known for his studies on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8" tooltip="Tuberculosis"/>
              </a:rPr>
              <a:t>tuberculosis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9" tooltip="Typhoid fever"/>
              </a:rPr>
              <a:t>typhoid fever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, 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10" tooltip="Pneumonia"/>
              </a:rPr>
              <a:t>pneumonia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, but Louis's greatest contribution to medicine was the development of the "numerical method", forerunner to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11" tooltip="Epidemiology"/>
              </a:rPr>
              <a:t>epidemiology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 and the modern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12" tooltip="Clinical trial"/>
              </a:rPr>
              <a:t>clinical trial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  <a:hlinkClick r:id="rId13"/>
              </a:rPr>
              <a:t>[3]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82665F-2594-6542-8947-D07AFC0E3E8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34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082665F-2594-6542-8947-D07AFC0E3E8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27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FDA137-613F-0344-AFCE-B815A65B7372}" type="slidenum">
              <a:rPr lang="he-IL" altLang="en-US"/>
              <a:pPr/>
              <a:t>8</a:t>
            </a:fld>
            <a:endParaRPr lang="he-IL" alt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altLang="en-US"/>
              <a:t>Give example for every item</a:t>
            </a:r>
          </a:p>
        </p:txBody>
      </p:sp>
    </p:spTree>
    <p:extLst>
      <p:ext uri="{BB962C8B-B14F-4D97-AF65-F5344CB8AC3E}">
        <p14:creationId xmlns:p14="http://schemas.microsoft.com/office/powerpoint/2010/main" val="134578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] T. Hastie, R. </a:t>
            </a:r>
            <a:r>
              <a:rPr lang="en-US" altLang="en-US" sz="1200" dirty="0" err="1" smtClean="0"/>
              <a:t>Tibshirani</a:t>
            </a:r>
            <a:r>
              <a:rPr lang="en-US" altLang="en-US" sz="1200" dirty="0" smtClean="0"/>
              <a:t>, and J. Friedman, </a:t>
            </a:r>
            <a:r>
              <a:rPr lang="en-US" altLang="en-US" sz="1200" dirty="0" smtClean="0">
                <a:hlinkClick r:id="rId3"/>
              </a:rPr>
              <a:t>The Elements of Statistical Learning: Data Mining, Inference, and Prediction</a:t>
            </a:r>
            <a:r>
              <a:rPr lang="en-US" altLang="en-US" sz="1200" dirty="0" smtClean="0"/>
              <a:t>, Springer.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1ABF5-75DE-AB40-8D7A-84C2B0ED0B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2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איידס זאת מחלה שעברה</a:t>
            </a:r>
            <a:r>
              <a:rPr lang="he-IL" baseline="0" dirty="0" smtClean="0"/>
              <a:t> שינויים רבים, ממחלה סופנית למחלה כרונית, ממחלה שאפיינה בעיקר קהילות מסוימות, עד כדי כך שקרא לה </a:t>
            </a:r>
            <a:endParaRPr lang="en-US" baseline="0" dirty="0" smtClean="0"/>
          </a:p>
          <a:p>
            <a:r>
              <a:rPr lang="en-US" sz="800" b="1" i="0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</a:rPr>
              <a:t>Gay-related immune deficiency</a:t>
            </a:r>
            <a:r>
              <a:rPr lang="en-US" sz="800" b="0" i="0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</a:rPr>
              <a:t> (</a:t>
            </a:r>
            <a:r>
              <a:rPr lang="en-US" sz="800" b="1" i="0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</a:rPr>
              <a:t>GRID</a:t>
            </a:r>
            <a:r>
              <a:rPr lang="en-US" sz="800" b="0" i="0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</a:rPr>
              <a:t>) was the name first proposed in 1982 to describe an "unexpected cluster of cases"</a:t>
            </a:r>
            <a:r>
              <a:rPr lang="en-US" sz="800" b="0" i="0" u="none" strike="noStrike" kern="1200" baseline="300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  <a:hlinkClick r:id="rId3"/>
              </a:rPr>
              <a:t>[1]</a:t>
            </a:r>
            <a:r>
              <a:rPr lang="en-US" sz="800" b="0" i="0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</a:rPr>
              <a:t> of what is now known as </a:t>
            </a:r>
            <a:r>
              <a:rPr lang="en-US" sz="800" b="0" i="0" u="none" strike="noStrike" kern="1200" dirty="0" smtClean="0">
                <a:solidFill>
                  <a:schemeClr val="tx1"/>
                </a:solidFill>
                <a:latin typeface="Arial" charset="0"/>
                <a:ea typeface="Arial" pitchFamily="-103" charset="0"/>
                <a:cs typeface="Arial" charset="0"/>
                <a:hlinkClick r:id="rId4" tooltip="AIDS"/>
              </a:rPr>
              <a:t>AIDS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561" y="8684315"/>
            <a:ext cx="2972268" cy="45761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20323EF-2A52-4C75-A2EA-8B0926AF2A68}" type="slidenum">
              <a:rPr lang="he-IL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85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double-edged</a:t>
            </a:r>
            <a:r>
              <a:rPr lang="en-US" baseline="0" dirty="0" smtClean="0"/>
              <a:t> sword – on the one hand we have data we can use from </a:t>
            </a:r>
            <a:r>
              <a:rPr lang="en-US" baseline="0" dirty="0" err="1" smtClean="0"/>
              <a:t>european</a:t>
            </a:r>
            <a:r>
              <a:rPr lang="en-US" baseline="0" dirty="0" smtClean="0"/>
              <a:t> databases to predict the best treatment and help people. The other edge is to use a ground up approach with demographic and geographic data combined with medical literature to prevent HIV, increase awareness, and reduce the number of patients…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561" y="8684315"/>
            <a:ext cx="2972268" cy="45761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20323EF-2A52-4C75-A2EA-8B0926AF2A68}" type="slidenum">
              <a:rPr lang="he-IL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97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IBM joined Yale in a study of the status of mother to child </a:t>
            </a:r>
            <a:r>
              <a:rPr lang="en-US" dirty="0" err="1" smtClean="0"/>
              <a:t>hiv</a:t>
            </a:r>
            <a:r>
              <a:rPr lang="en-US" dirty="0" smtClean="0"/>
              <a:t> transmission.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561" y="8684315"/>
            <a:ext cx="2972268" cy="45761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20323EF-2A52-4C75-A2EA-8B0926AF2A68}" type="slidenum">
              <a:rPr lang="he-IL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45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D9F49B-768B-5043-B610-B5C7A40B369A}" type="slidenum">
              <a:rPr lang="he-IL" altLang="en-US"/>
              <a:pPr/>
              <a:t>24</a:t>
            </a:fld>
            <a:endParaRPr lang="en-US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Tend to dissagree on failure therapies. We found out that indeed these therapies are more noisy as they might have been a success in the short term.</a:t>
            </a:r>
          </a:p>
        </p:txBody>
      </p:sp>
    </p:spTree>
    <p:extLst>
      <p:ext uri="{BB962C8B-B14F-4D97-AF65-F5344CB8AC3E}">
        <p14:creationId xmlns:p14="http://schemas.microsoft.com/office/powerpoint/2010/main" val="118624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1760DB-0C4F-6047-B96A-533FCD3020B8}" type="slidenum">
              <a:rPr lang="he-IL" altLang="en-US"/>
              <a:pPr/>
              <a:t>25</a:t>
            </a:fld>
            <a:endParaRPr lang="en-US" alt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6988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786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George 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Pólya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 for English"/>
              </a:rPr>
              <a:t>/ˈpoʊl.jə/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Hungarian language"/>
              </a:rPr>
              <a:t>Hungarian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Pólya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György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pronounced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Help:IPA for Hungarian"/>
              </a:rPr>
              <a:t>[ˈpoːjɒ ˈɟørɟ]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December 13, 1887 – September 7, 1985) was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Hungary"/>
              </a:rPr>
              <a:t>Hungarian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Mathematician"/>
              </a:rPr>
              <a:t>mathematician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 was a professor of mathematics from 1914 to 1940 at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ETH Zürich"/>
              </a:rPr>
              <a:t>ETH Zürich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from 1940 to 1953 at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Stanford University"/>
              </a:rPr>
              <a:t>Stanford University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 made fundamental contributions to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Combinatorics"/>
              </a:rPr>
              <a:t>combinatorics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Number theory"/>
              </a:rPr>
              <a:t>number theory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Numerical analysis"/>
              </a:rPr>
              <a:t>numerical analysis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 tooltip="Probability theory"/>
              </a:rPr>
              <a:t>probability theory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 is also noted for his work in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Heuristics"/>
              </a:rPr>
              <a:t>heuristics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 tooltip="Mathematics education"/>
              </a:rPr>
              <a:t>mathematics education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[2]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1ABF5-75DE-AB40-8D7A-84C2B0ED0B1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24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octave:127&gt; </a:t>
            </a:r>
            <a:r>
              <a:rPr lang="es-ES_tradnl" err="1" smtClean="0"/>
              <a:t>tY</a:t>
            </a:r>
            <a:r>
              <a:rPr lang="es-ES_tradnl" smtClean="0"/>
              <a:t>=</a:t>
            </a:r>
            <a:r>
              <a:rPr lang="es-ES_tradnl" err="1" smtClean="0"/>
              <a:t>mtimes</a:t>
            </a:r>
            <a:r>
              <a:rPr lang="es-ES_tradnl" smtClean="0"/>
              <a:t>(WY,X');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octave:128&gt; </a:t>
            </a:r>
            <a:r>
              <a:rPr lang="es-ES_tradnl" err="1" smtClean="0"/>
              <a:t>tZ</a:t>
            </a:r>
            <a:r>
              <a:rPr lang="es-ES_tradnl" smtClean="0"/>
              <a:t>=</a:t>
            </a:r>
            <a:r>
              <a:rPr lang="es-ES_tradnl" err="1" smtClean="0"/>
              <a:t>mtimes</a:t>
            </a:r>
            <a:r>
              <a:rPr lang="es-ES_tradnl" smtClean="0"/>
              <a:t>(WZ,X');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octave:129&gt; </a:t>
            </a:r>
            <a:r>
              <a:rPr lang="es-ES_tradnl" err="1" smtClean="0"/>
              <a:t>pY</a:t>
            </a:r>
            <a:r>
              <a:rPr lang="es-ES_tradnl" smtClean="0"/>
              <a:t>=1./(1+exp(-1*</a:t>
            </a:r>
            <a:r>
              <a:rPr lang="es-ES_tradnl" err="1" smtClean="0"/>
              <a:t>tY</a:t>
            </a:r>
            <a:r>
              <a:rPr lang="es-ES_tradnl" smtClean="0"/>
              <a:t>));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octave:130&gt; </a:t>
            </a:r>
            <a:r>
              <a:rPr lang="es-ES_tradnl" err="1" smtClean="0"/>
              <a:t>pZ</a:t>
            </a:r>
            <a:r>
              <a:rPr lang="es-ES_tradnl" smtClean="0"/>
              <a:t>=1./(1+exp(-1*</a:t>
            </a:r>
            <a:r>
              <a:rPr lang="es-ES_tradnl" err="1" smtClean="0"/>
              <a:t>tZ</a:t>
            </a:r>
            <a:r>
              <a:rPr lang="es-ES_tradnl" smtClean="0"/>
              <a:t>));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octave:131&gt; </a:t>
            </a:r>
            <a:r>
              <a:rPr lang="es-ES_tradnl" smtClean="0"/>
              <a:t>Y=</a:t>
            </a:r>
            <a:r>
              <a:rPr lang="es-ES_tradnl" err="1" smtClean="0"/>
              <a:t>binornd</a:t>
            </a:r>
            <a:r>
              <a:rPr lang="es-ES_tradnl" smtClean="0"/>
              <a:t>(1,pY);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octave:132&gt; </a:t>
            </a:r>
            <a:r>
              <a:rPr lang="es-ES_tradnl" smtClean="0"/>
              <a:t>Z=</a:t>
            </a:r>
            <a:r>
              <a:rPr lang="es-ES_tradnl" err="1" smtClean="0"/>
              <a:t>binornd</a:t>
            </a:r>
            <a:r>
              <a:rPr lang="es-ES_tradnl" smtClean="0"/>
              <a:t>(1,pZ); </a:t>
            </a:r>
            <a:r>
              <a:rPr lang="es-ES_tradnl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octave:133&gt; </a:t>
            </a:r>
            <a:r>
              <a:rPr lang="es-ES_tradnl" smtClean="0"/>
              <a:t>old1 = X(:,1)'+X(:,2)';</a:t>
            </a:r>
          </a:p>
          <a:p>
            <a:r>
              <a:rPr lang="en-US" smtClean="0"/>
              <a:t>for </a:t>
            </a:r>
            <a:r>
              <a:rPr lang="en-US" err="1" smtClean="0"/>
              <a:t>i</a:t>
            </a:r>
            <a:r>
              <a:rPr lang="en-US" smtClean="0"/>
              <a:t>=1:10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smtClean="0"/>
              <a:t>old1 = X(:,</a:t>
            </a:r>
            <a:r>
              <a:rPr lang="en-US" err="1" smtClean="0"/>
              <a:t>i</a:t>
            </a:r>
            <a:r>
              <a:rPr lang="en-US" smtClean="0"/>
              <a:t>)';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(i,1)=length(find(old1==1 &amp;Z==1)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(i,2)=length(find(old1==1 &amp;Z==0)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(i,3)=length(find(old1==1 &amp;Y==1)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(i,4)=length(find(old1==1 &amp;Y==0)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(i,5)=length(find(old1==1 &amp;Y==1 &amp; Z==1)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(i,6)=length(find(old1==1 &amp;Y==0 &amp; Z==1)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(i,7)=length(find(old1==1 &amp;Y==1 &amp; Z==0)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err="1" smtClean="0"/>
              <a:t>cooc</a:t>
            </a:r>
            <a:r>
              <a:rPr lang="en-US" smtClean="0"/>
              <a:t>(i,8)=length(find(old1==1 &amp;Y==0 &amp; Z==0) ); &gt;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smtClean="0"/>
              <a:t>end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1ABF5-75DE-AB40-8D7A-84C2B0ED0B1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22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DeNumSum</a:t>
            </a:r>
            <a:r>
              <a:rPr lang="en-US" dirty="0" smtClean="0"/>
              <a:t>=0; for </a:t>
            </a:r>
            <a:r>
              <a:rPr lang="en-US" dirty="0" err="1" smtClean="0"/>
              <a:t>i</a:t>
            </a:r>
            <a:r>
              <a:rPr lang="en-US" dirty="0" smtClean="0"/>
              <a:t>=1:2 for j=1:2 for k=1:2 for m=1:2 for l=1:2 for n=1:2 for a=1:2 for b=1:2 for c=1:2 for d=1:2 x(1)=i-1; x(2)=j-1; x(3)= k-1; x(4)=m-1; x(5) =l-1; x(6)=n-1; x(7)=a-1; x(8)=b-1; x(9)=c-1; x(10)=d-1;DeNumSum=DeNumSum+1/(1+exp(-1*</a:t>
            </a:r>
            <a:r>
              <a:rPr lang="en-US" dirty="0" err="1" smtClean="0"/>
              <a:t>mtimes</a:t>
            </a:r>
            <a:r>
              <a:rPr lang="en-US" dirty="0" smtClean="0"/>
              <a:t>(</a:t>
            </a:r>
            <a:r>
              <a:rPr lang="en-US" dirty="0" err="1" smtClean="0"/>
              <a:t>WZ,x</a:t>
            </a:r>
            <a:r>
              <a:rPr lang="en-US" dirty="0" smtClean="0"/>
              <a:t>')));end end end end end end end end end end</a:t>
            </a:r>
          </a:p>
          <a:p>
            <a:r>
              <a:rPr lang="en-US" dirty="0" err="1" smtClean="0"/>
              <a:t>NumSum</a:t>
            </a:r>
            <a:r>
              <a:rPr lang="en-US" dirty="0" smtClean="0"/>
              <a:t>=0; for </a:t>
            </a:r>
            <a:r>
              <a:rPr lang="en-US" dirty="0" err="1" smtClean="0"/>
              <a:t>i</a:t>
            </a:r>
            <a:r>
              <a:rPr lang="en-US" dirty="0" smtClean="0"/>
              <a:t>=1:2 for j=1:2 for k=1:2 for m=1:2 for l=1:2 for n=1:2 for a=1:2 for b=1:2 for c=1:2 for d=1:2 x(1)=i-1; x(2)=j-1; x(3)= k-1; x(4)=m-1; x(5) =l-1; x(6)=n-1; x(7)=a-1; x(8)=b-1; x(9)=c-1; x(10)=d-1;NumSum=NumSum+1/(1+exp(-1*</a:t>
            </a:r>
            <a:r>
              <a:rPr lang="en-US" dirty="0" err="1" smtClean="0"/>
              <a:t>mtimes</a:t>
            </a:r>
            <a:r>
              <a:rPr lang="en-US" dirty="0" smtClean="0"/>
              <a:t>(</a:t>
            </a:r>
            <a:r>
              <a:rPr lang="en-US" dirty="0" err="1" smtClean="0"/>
              <a:t>WY,x</a:t>
            </a:r>
            <a:r>
              <a:rPr lang="en-US" dirty="0" smtClean="0"/>
              <a:t>')))/(1+exp(-1*</a:t>
            </a:r>
            <a:r>
              <a:rPr lang="en-US" dirty="0" err="1" smtClean="0"/>
              <a:t>mtimes</a:t>
            </a:r>
            <a:r>
              <a:rPr lang="en-US" dirty="0" smtClean="0"/>
              <a:t>(</a:t>
            </a:r>
            <a:r>
              <a:rPr lang="en-US" dirty="0" err="1" smtClean="0"/>
              <a:t>WZ,x</a:t>
            </a:r>
            <a:r>
              <a:rPr lang="en-US" dirty="0" smtClean="0"/>
              <a:t>')));end end end end end end end end end 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1ABF5-75DE-AB40-8D7A-84C2B0ED0B1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61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www.forbes.com</a:t>
            </a:r>
            <a:r>
              <a:rPr lang="en-US" dirty="0" smtClean="0"/>
              <a:t>/sites/</a:t>
            </a:r>
            <a:r>
              <a:rPr lang="en-US" dirty="0" err="1" smtClean="0"/>
              <a:t>bernardmarr</a:t>
            </a:r>
            <a:r>
              <a:rPr lang="en-US" dirty="0" smtClean="0"/>
              <a:t>/2017/01/20/first-fda-approval-for-clinical-cloud-based-deep-learning-in-healthcare/#6d0b0d2d46e6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www.ncbi.nlm.nih.gov</a:t>
            </a:r>
            <a:r>
              <a:rPr lang="en-US" dirty="0" smtClean="0"/>
              <a:t>/</a:t>
            </a:r>
            <a:r>
              <a:rPr lang="en-US" dirty="0" err="1" smtClean="0"/>
              <a:t>pmc</a:t>
            </a:r>
            <a:r>
              <a:rPr lang="en-US" dirty="0" smtClean="0"/>
              <a:t>/articles/PMC4261595/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en.wikipedia.org</a:t>
            </a:r>
            <a:r>
              <a:rPr lang="en-US" dirty="0" smtClean="0"/>
              <a:t>/wiki/</a:t>
            </a:r>
            <a:r>
              <a:rPr lang="en-US" dirty="0" err="1" smtClean="0"/>
              <a:t>John_Snow#Cholera</a:t>
            </a:r>
            <a:endParaRPr lang="en-US" dirty="0" smtClean="0"/>
          </a:p>
          <a:p>
            <a:r>
              <a:rPr lang="en-US" dirty="0" smtClean="0"/>
              <a:t>The data deluge</a:t>
            </a:r>
          </a:p>
          <a:p>
            <a:r>
              <a:rPr lang="en-US" dirty="0" smtClean="0"/>
              <a:t>Medical Pendulum (estrogen replacement for women after menopause)</a:t>
            </a:r>
          </a:p>
          <a:p>
            <a:endParaRPr lang="en-US" dirty="0" smtClean="0"/>
          </a:p>
          <a:p>
            <a:r>
              <a:rPr lang="en-US" dirty="0" err="1" smtClean="0"/>
              <a:t>Overstesting</a:t>
            </a:r>
            <a:r>
              <a:rPr lang="en-US" dirty="0" smtClean="0"/>
              <a:t>     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datathon.arcadiasolutions.com</a:t>
            </a:r>
            <a:r>
              <a:rPr lang="en-US" dirty="0" smtClean="0"/>
              <a:t>/about/</a:t>
            </a:r>
          </a:p>
          <a:p>
            <a:endParaRPr lang="en-US" dirty="0" smtClean="0"/>
          </a:p>
          <a:p>
            <a:r>
              <a:rPr lang="en-US" dirty="0" smtClean="0"/>
              <a:t>Why most published research findings are false, PLOS Medicine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smtClean="0"/>
              <a:t>Leo Anthony </a:t>
            </a:r>
            <a:r>
              <a:rPr lang="en-US" b="1" dirty="0" err="1" smtClean="0"/>
              <a:t>Celi</a:t>
            </a:r>
            <a:r>
              <a:rPr lang="en-US" dirty="0" smtClean="0"/>
              <a:t> </a:t>
            </a:r>
          </a:p>
          <a:p>
            <a:r>
              <a:rPr lang="en-US" dirty="0" smtClean="0"/>
              <a:t>A “</a:t>
            </a:r>
            <a:r>
              <a:rPr lang="en-US" dirty="0" err="1" smtClean="0"/>
              <a:t>datathon</a:t>
            </a:r>
            <a:r>
              <a:rPr lang="en-US" dirty="0" smtClean="0"/>
              <a:t>” model to support cross-disciplinary collaboration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1ABF5-75DE-AB40-8D7A-84C2B0ED0B1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8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A627-0FF2-4D43-BF79-9AA372CE0C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7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5ECBC-CC74-F742-B086-28347EDC5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53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EE7C-2452-1B4E-BFA5-8E238AB1A6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74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66CC4-F693-714A-8728-06A794435D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124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A32A1-ED69-2D4F-B6D1-51783DB4F5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429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E8818-C4B2-E846-B891-75835011D1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111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C7E8F-43B8-8442-BA4D-56B35EEFB6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BDC17-DD26-8043-9882-D61D840A9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27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19283-76CD-3F4F-8528-6BD72C66AE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D0FFA-3D2D-484F-8EBA-315B8F6B8F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65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553FF-8226-C347-9BD7-32A8C9BA2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981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44"/>
          <p:cNvSpPr>
            <a:spLocks noChangeShapeType="1"/>
          </p:cNvSpPr>
          <p:nvPr/>
        </p:nvSpPr>
        <p:spPr bwMode="auto">
          <a:xfrm>
            <a:off x="550863" y="212725"/>
            <a:ext cx="11090275" cy="0"/>
          </a:xfrm>
          <a:prstGeom prst="line">
            <a:avLst/>
          </a:prstGeom>
          <a:noFill/>
          <a:ln w="38100">
            <a:solidFill>
              <a:srgbClr val="4242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6" name="Shape 346"/>
          <p:cNvSpPr>
            <a:spLocks noGrp="1"/>
          </p:cNvSpPr>
          <p:nvPr>
            <p:ph type="body" sz="quarter" idx="13"/>
          </p:nvPr>
        </p:nvSpPr>
        <p:spPr>
          <a:xfrm>
            <a:off x="551368" y="294456"/>
            <a:ext cx="11074401" cy="882651"/>
          </a:xfrm>
          <a:prstGeom prst="rect">
            <a:avLst/>
          </a:prstGeom>
        </p:spPr>
        <p:txBody>
          <a:bodyPr lIns="25400" tIns="25400" rIns="25400" bIns="2540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600" b="1" spc="-78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347" name="Shape 347"/>
          <p:cNvSpPr>
            <a:spLocks noGrp="1"/>
          </p:cNvSpPr>
          <p:nvPr>
            <p:ph type="body" idx="1"/>
          </p:nvPr>
        </p:nvSpPr>
        <p:spPr>
          <a:xfrm>
            <a:off x="551368" y="1609130"/>
            <a:ext cx="11074401" cy="4819651"/>
          </a:xfrm>
          <a:prstGeom prst="rect">
            <a:avLst/>
          </a:prstGeom>
        </p:spPr>
        <p:txBody>
          <a:bodyPr/>
          <a:lstStyle>
            <a:lvl1pPr marL="317500" indent="-317500">
              <a:spcBef>
                <a:spcPts val="1250"/>
              </a:spcBef>
              <a:buClr>
                <a:srgbClr val="1EBEE6"/>
              </a:buClr>
              <a:buSzPct val="125000"/>
              <a:buFontTx/>
              <a:defRPr sz="2600" spc="-52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476250" indent="-158750">
              <a:spcBef>
                <a:spcPts val="400"/>
              </a:spcBef>
              <a:buClr>
                <a:srgbClr val="82BF41"/>
              </a:buClr>
              <a:buSzPct val="110000"/>
              <a:defRPr sz="2100" spc="-42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476250" indent="-158750">
              <a:spcBef>
                <a:spcPts val="400"/>
              </a:spcBef>
              <a:buClr>
                <a:srgbClr val="E68936"/>
              </a:buClr>
              <a:buSzPct val="90000"/>
              <a:buFontTx/>
              <a:buChar char="-"/>
              <a:defRPr sz="1650" spc="-33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635000" indent="-158750">
              <a:spcBef>
                <a:spcPts val="400"/>
              </a:spcBef>
              <a:buClr>
                <a:srgbClr val="AB2187"/>
              </a:buClr>
              <a:buSzPct val="100000"/>
              <a:buFontTx/>
              <a:buChar char="-"/>
              <a:defRPr sz="1300" spc="-26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762000" indent="-127000">
              <a:spcBef>
                <a:spcPts val="400"/>
              </a:spcBef>
              <a:buClr>
                <a:srgbClr val="F9CA2E"/>
              </a:buClr>
              <a:buSzPct val="100000"/>
              <a:buFontTx/>
              <a:buChar char="-"/>
              <a:defRPr sz="1100" spc="-22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348"/>
          <p:cNvSpPr>
            <a:spLocks noGrp="1"/>
          </p:cNvSpPr>
          <p:nvPr>
            <p:ph type="sldNum" sz="quarter" idx="14"/>
          </p:nvPr>
        </p:nvSpPr>
        <p:spPr>
          <a:xfrm>
            <a:off x="11455400" y="6578600"/>
            <a:ext cx="92075" cy="90488"/>
          </a:xfrm>
        </p:spPr>
        <p:txBody>
          <a:bodyPr lIns="0" tIns="0" rIns="0" bIns="0"/>
          <a:lstStyle>
            <a:lvl1pPr>
              <a:defRPr sz="700">
                <a:solidFill>
                  <a:srgbClr val="6F6F6F"/>
                </a:solidFill>
                <a:latin typeface="HelvNeue Bold for IBM" charset="0"/>
                <a:sym typeface="HelvNeue Bold for IBM" charset="0"/>
              </a:defRPr>
            </a:lvl1pPr>
          </a:lstStyle>
          <a:p>
            <a:pPr>
              <a:defRPr/>
            </a:pPr>
            <a:fld id="{29DA1B8D-50E2-CF48-BFBD-99A35E646F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484579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6834"/>
            <a:ext cx="10972800" cy="6079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609600" y="1601893"/>
            <a:ext cx="10972800" cy="4567771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/>
            </a:lvl1pPr>
            <a:lvl2pPr marL="609021" indent="-304511">
              <a:buFont typeface="Arial" pitchFamily="34" charset="0"/>
              <a:buChar char="−"/>
              <a:defRPr sz="2399"/>
            </a:lvl2pPr>
            <a:lvl3pPr marL="913532">
              <a:buFont typeface="Arial" pitchFamily="34" charset="0"/>
              <a:buChar char="−"/>
              <a:defRPr sz="2131"/>
            </a:lvl3pPr>
            <a:lvl4pPr marL="1218042">
              <a:buFont typeface="Arial" pitchFamily="34" charset="0"/>
              <a:buChar char="−"/>
              <a:defRPr sz="1865"/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0034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50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6C3DA8F-06BE-B84B-B08F-FB7051DFE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2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hyperlink" Target="http://www-stat.stanford.edu/~tibs/ElemStatLearn/" TargetMode="External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sclepius" TargetMode="External"/><Relationship Id="rId4" Type="http://schemas.openxmlformats.org/officeDocument/2006/relationships/hyperlink" Target="https://en.wikipedia.org/wiki/Hygieia" TargetMode="External"/><Relationship Id="rId5" Type="http://schemas.openxmlformats.org/officeDocument/2006/relationships/hyperlink" Target="https://en.wikipedia.org/wiki/Panacea" TargetMode="External"/><Relationship Id="rId6" Type="http://schemas.openxmlformats.org/officeDocument/2006/relationships/hyperlink" Target="https://en.wikipedia.org/wiki/Kidney_stone" TargetMode="External"/><Relationship Id="rId7" Type="http://schemas.openxmlformats.org/officeDocument/2006/relationships/hyperlink" Target="https://en.wikipedia.org/wiki/Hippocratic_Oath#cite_note-Loeb_Greek-5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Apoll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472" y="1202365"/>
            <a:ext cx="10515600" cy="3120398"/>
          </a:xfrm>
        </p:spPr>
        <p:txBody>
          <a:bodyPr/>
          <a:lstStyle/>
          <a:p>
            <a:r>
              <a:rPr lang="en-US" dirty="0" smtClean="0"/>
              <a:t>Observational data: shifting the paradigm from randomized clinical trials to observational studies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Michal Rosen-Zvi, PhD</a:t>
            </a:r>
          </a:p>
          <a:p>
            <a:r>
              <a:rPr lang="en-US" dirty="0" smtClean="0"/>
              <a:t>Director, </a:t>
            </a:r>
            <a:r>
              <a:rPr lang="en-US" dirty="0" smtClean="0"/>
              <a:t>Health Informatics, </a:t>
            </a:r>
            <a:r>
              <a:rPr lang="en-US" dirty="0" smtClean="0"/>
              <a:t>IBM Research</a:t>
            </a:r>
          </a:p>
          <a:p>
            <a:r>
              <a:rPr lang="en-US" dirty="0" smtClean="0"/>
              <a:t>CIMPOD, February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6EE7C-2452-1B4E-BFA5-8E238AB1A6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608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6547" y="275967"/>
            <a:ext cx="6096000" cy="13236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667" dirty="0"/>
              <a:t>Without the aid of statistics nothing like real medicine is possible</a:t>
            </a:r>
            <a:r>
              <a:rPr lang="en-US" sz="2667" dirty="0"/>
              <a:t>.</a:t>
            </a:r>
          </a:p>
          <a:p>
            <a:r>
              <a:rPr lang="en-US" sz="2667" b="1" dirty="0"/>
              <a:t>Pierre-Charles-Alexandre Louis</a:t>
            </a:r>
            <a:endParaRPr lang="en-US" sz="2667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47" y="275967"/>
            <a:ext cx="4889203" cy="63183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66547" y="4689826"/>
            <a:ext cx="6096000" cy="13236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667" dirty="0"/>
              <a:t>COGNITVE HEALTHCARE ASSISTANT </a:t>
            </a:r>
            <a:r>
              <a:rPr lang="en-US" sz="2667" dirty="0"/>
              <a:t>is achievable when combining advanced statistics with computer technologies</a:t>
            </a:r>
            <a:endParaRPr lang="en-US" sz="2667" i="1" dirty="0"/>
          </a:p>
        </p:txBody>
      </p:sp>
    </p:spTree>
    <p:extLst>
      <p:ext uri="{BB962C8B-B14F-4D97-AF65-F5344CB8AC3E}">
        <p14:creationId xmlns:p14="http://schemas.microsoft.com/office/powerpoint/2010/main" val="134931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Paradigm shift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“If you find that [a] study was not randomized, we'd suggest that you stop reading it and go on to the next article.” </a:t>
            </a:r>
            <a:r>
              <a:rPr lang="en-US" dirty="0"/>
              <a:t>[Sackett DL, Richardson WS, Rosenberg W, Haynes RB. Evidence-based medicine: how to practice and teach EBM. New York: Churchill </a:t>
            </a:r>
            <a:r>
              <a:rPr lang="en-US" dirty="0" err="1"/>
              <a:t>Livingtone</a:t>
            </a:r>
            <a:r>
              <a:rPr lang="en-US" dirty="0"/>
              <a:t>, 1997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136 articles in 19 treatment areas [published between 1985 and 1998] The estimates of the effects of treatment in observational studies and in randomized, controlled trials were similar in most areas</a:t>
            </a:r>
            <a:r>
              <a:rPr lang="en-US" dirty="0"/>
              <a:t> </a:t>
            </a:r>
            <a:r>
              <a:rPr lang="en-US" sz="1800" dirty="0"/>
              <a:t>N </a:t>
            </a:r>
            <a:r>
              <a:rPr lang="en-US" sz="1800" dirty="0" err="1"/>
              <a:t>Engl</a:t>
            </a:r>
            <a:r>
              <a:rPr lang="en-US" sz="1800" dirty="0"/>
              <a:t> J Med 2000; 342:1878-1886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9DA1B8D-50E2-CF48-BFBD-99A35E646F3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9911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800" dirty="0"/>
              <a:t>Pharmaceutical companies </a:t>
            </a:r>
            <a:r>
              <a:rPr lang="en-US" sz="2800" dirty="0" smtClean="0"/>
              <a:t>interest in RWE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9DA1B8D-50E2-CF48-BFBD-99A35E646F3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828032" y="1177107"/>
            <a:ext cx="109448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Pha</a:t>
            </a:r>
            <a:r>
              <a:rPr lang="en-US" sz="4000" dirty="0" smtClean="0"/>
              <a:t>rmacovigilance </a:t>
            </a:r>
            <a:endParaRPr lang="en-US" sz="4000" dirty="0"/>
          </a:p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C</a:t>
            </a:r>
            <a:r>
              <a:rPr lang="en-US" sz="4000" dirty="0" smtClean="0"/>
              <a:t>omparative Effectiveness </a:t>
            </a:r>
            <a:endParaRPr lang="en-US" sz="4000" dirty="0"/>
          </a:p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C</a:t>
            </a:r>
            <a:r>
              <a:rPr lang="en-US" sz="4000" dirty="0" smtClean="0"/>
              <a:t>ohort Studies</a:t>
            </a:r>
          </a:p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C</a:t>
            </a:r>
            <a:r>
              <a:rPr lang="en-US" sz="4000" dirty="0" smtClean="0"/>
              <a:t>linical Decision Support Systems</a:t>
            </a:r>
            <a:endParaRPr lang="en-US" sz="4000" dirty="0"/>
          </a:p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A</a:t>
            </a:r>
            <a:r>
              <a:rPr lang="en-US" sz="4000" dirty="0" smtClean="0"/>
              <a:t>dherence</a:t>
            </a:r>
          </a:p>
          <a:p>
            <a:pPr marL="285750" lvl="1" indent="-285750">
              <a:buFont typeface="Wingdings" charset="2"/>
              <a:buChar char="q"/>
            </a:pP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D</a:t>
            </a:r>
            <a:r>
              <a:rPr lang="en-US" sz="4000" dirty="0" smtClean="0"/>
              <a:t>rug Repurposing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764377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INFORMATION WEEK, MARCH 2013, “HEALTHCARE ORGANIZATIONS GO BIG FOR ANALYTICS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368" y="935362"/>
            <a:ext cx="11074401" cy="5561691"/>
          </a:xfrm>
        </p:spPr>
        <p:txBody>
          <a:bodyPr/>
          <a:lstStyle/>
          <a:p>
            <a:r>
              <a:rPr lang="en-US" dirty="0" smtClean="0"/>
              <a:t>Hospitals and Insurers top </a:t>
            </a:r>
            <a:r>
              <a:rPr lang="en-US" dirty="0"/>
              <a:t>goals for analytics were </a:t>
            </a:r>
            <a:endParaRPr lang="en-US" dirty="0" smtClean="0"/>
          </a:p>
          <a:p>
            <a:pPr lvl="1"/>
            <a:r>
              <a:rPr lang="en-US" dirty="0" smtClean="0"/>
              <a:t>identifying </a:t>
            </a:r>
            <a:r>
              <a:rPr lang="en-US" dirty="0"/>
              <a:t>at-risk patients (66</a:t>
            </a:r>
            <a:r>
              <a:rPr lang="en-US" dirty="0" smtClean="0"/>
              <a:t>%)</a:t>
            </a:r>
          </a:p>
          <a:p>
            <a:pPr lvl="1"/>
            <a:r>
              <a:rPr lang="en-US" dirty="0" smtClean="0"/>
              <a:t>tracking </a:t>
            </a:r>
            <a:r>
              <a:rPr lang="en-US" dirty="0"/>
              <a:t>clinical outcomes (</a:t>
            </a:r>
            <a:r>
              <a:rPr lang="en-US" dirty="0" smtClean="0"/>
              <a:t>64%)</a:t>
            </a:r>
          </a:p>
          <a:p>
            <a:pPr lvl="1"/>
            <a:r>
              <a:rPr lang="en-US" dirty="0" smtClean="0"/>
              <a:t>performance measurement and management (64%)</a:t>
            </a:r>
          </a:p>
          <a:p>
            <a:pPr lvl="1"/>
            <a:r>
              <a:rPr lang="en-US" dirty="0" smtClean="0"/>
              <a:t>clinical decision making at the point of care (57%)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Between 30% and 40% of the respondents also expressed interest in mining data from mobile devices, social networks and unstructured clinical data. Health plan providers focused more on these sources than doctors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9DA1B8D-50E2-CF48-BFBD-99A35E646F3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0899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entagon 62"/>
          <p:cNvSpPr/>
          <p:nvPr/>
        </p:nvSpPr>
        <p:spPr>
          <a:xfrm>
            <a:off x="1363549" y="6079188"/>
            <a:ext cx="9870507" cy="360000"/>
          </a:xfrm>
          <a:prstGeom prst="homePlate">
            <a:avLst/>
          </a:pr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692" tIns="101347" rIns="403729" bIns="101347" numCol="1" spcCol="1270" anchor="ctr" anchorCtr="0">
            <a:noAutofit/>
          </a:bodyPr>
          <a:lstStyle/>
          <a:p>
            <a:pPr algn="ctr" defTabSz="1689058">
              <a:lnSpc>
                <a:spcPct val="90000"/>
              </a:lnSpc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Statistics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4" name="Pentagon 63"/>
          <p:cNvSpPr/>
          <p:nvPr/>
        </p:nvSpPr>
        <p:spPr>
          <a:xfrm>
            <a:off x="3821105" y="5673261"/>
            <a:ext cx="7412953" cy="36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97258"/>
              <a:satOff val="-5735"/>
              <a:lumOff val="21634"/>
              <a:alphaOff val="0"/>
            </a:schemeClr>
          </a:fillRef>
          <a:effectRef idx="2">
            <a:schemeClr val="accent4">
              <a:hueOff val="97258"/>
              <a:satOff val="-5735"/>
              <a:lumOff val="2163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7859" tIns="106680" rIns="531177" bIns="106680" numCol="1" spcCol="1270" anchor="ctr" anchorCtr="0">
            <a:noAutofit/>
          </a:bodyPr>
          <a:lstStyle/>
          <a:p>
            <a:pPr algn="ctr" defTabSz="1777956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Machine Learning</a:t>
            </a:r>
          </a:p>
        </p:txBody>
      </p:sp>
      <p:sp>
        <p:nvSpPr>
          <p:cNvPr id="65" name="Pentagon 64"/>
          <p:cNvSpPr/>
          <p:nvPr/>
        </p:nvSpPr>
        <p:spPr>
          <a:xfrm>
            <a:off x="9454801" y="5267333"/>
            <a:ext cx="1779256" cy="360000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194515"/>
              <a:satOff val="-11470"/>
              <a:lumOff val="43268"/>
              <a:alphaOff val="0"/>
            </a:schemeClr>
          </a:fillRef>
          <a:effectRef idx="2">
            <a:schemeClr val="accent4">
              <a:hueOff val="194515"/>
              <a:satOff val="-11470"/>
              <a:lumOff val="4326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680" rIns="0" bIns="106680" numCol="1" spcCol="1270" anchor="ctr" anchorCtr="0">
            <a:noAutofit/>
          </a:bodyPr>
          <a:lstStyle/>
          <a:p>
            <a:pPr algn="ctr" defTabSz="1777956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Game Theory</a:t>
            </a:r>
          </a:p>
        </p:txBody>
      </p:sp>
      <p:sp>
        <p:nvSpPr>
          <p:cNvPr id="66" name="Pentagon 65"/>
          <p:cNvSpPr/>
          <p:nvPr/>
        </p:nvSpPr>
        <p:spPr>
          <a:xfrm>
            <a:off x="9454801" y="4861407"/>
            <a:ext cx="1779256" cy="360000"/>
          </a:xfrm>
          <a:prstGeom prst="homePlate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291773"/>
              <a:satOff val="-17205"/>
              <a:lumOff val="64902"/>
              <a:alphaOff val="0"/>
            </a:schemeClr>
          </a:fillRef>
          <a:effectRef idx="2">
            <a:schemeClr val="accent4">
              <a:hueOff val="291773"/>
              <a:satOff val="-17205"/>
              <a:lumOff val="6490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algn="ctr" defTabSz="1689058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Economics</a:t>
            </a:r>
          </a:p>
        </p:txBody>
      </p:sp>
      <p:sp>
        <p:nvSpPr>
          <p:cNvPr id="84" name="Pentagon 83"/>
          <p:cNvSpPr/>
          <p:nvPr/>
        </p:nvSpPr>
        <p:spPr>
          <a:xfrm>
            <a:off x="9454801" y="4455480"/>
            <a:ext cx="1779256" cy="3600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291773"/>
              <a:satOff val="-17205"/>
              <a:lumOff val="64902"/>
              <a:alphaOff val="0"/>
            </a:schemeClr>
          </a:fillRef>
          <a:effectRef idx="2">
            <a:schemeClr val="accent4">
              <a:hueOff val="291773"/>
              <a:satOff val="-17205"/>
              <a:lumOff val="6490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algn="ctr" defTabSz="1689058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Psychology</a:t>
            </a:r>
          </a:p>
        </p:txBody>
      </p:sp>
      <p:sp>
        <p:nvSpPr>
          <p:cNvPr id="9" name="Shape 8"/>
          <p:cNvSpPr/>
          <p:nvPr/>
        </p:nvSpPr>
        <p:spPr>
          <a:xfrm>
            <a:off x="1363549" y="309332"/>
            <a:ext cx="9333480" cy="5487371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1663837" y="1227887"/>
            <a:ext cx="10014403" cy="4494536"/>
            <a:chOff x="1663837" y="1404356"/>
            <a:chExt cx="10014402" cy="4494536"/>
          </a:xfrm>
        </p:grpSpPr>
        <p:sp>
          <p:nvSpPr>
            <p:cNvPr id="11" name="Freeform 10"/>
            <p:cNvSpPr/>
            <p:nvPr/>
          </p:nvSpPr>
          <p:spPr>
            <a:xfrm>
              <a:off x="1770360" y="5455694"/>
              <a:ext cx="1573104" cy="443198"/>
            </a:xfrm>
            <a:custGeom>
              <a:avLst/>
              <a:gdLst>
                <a:gd name="connsiteX0" fmla="*/ 0 w 957292"/>
                <a:gd name="connsiteY0" fmla="*/ 0 h 1087002"/>
                <a:gd name="connsiteX1" fmla="*/ 957292 w 957292"/>
                <a:gd name="connsiteY1" fmla="*/ 0 h 1087002"/>
                <a:gd name="connsiteX2" fmla="*/ 957292 w 957292"/>
                <a:gd name="connsiteY2" fmla="*/ 1087002 h 1087002"/>
                <a:gd name="connsiteX3" fmla="*/ 0 w 957292"/>
                <a:gd name="connsiteY3" fmla="*/ 1087002 h 1087002"/>
                <a:gd name="connsiteX4" fmla="*/ 0 w 957292"/>
                <a:gd name="connsiteY4" fmla="*/ 0 h 108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92" h="1087002">
                  <a:moveTo>
                    <a:pt x="0" y="0"/>
                  </a:moveTo>
                  <a:lnTo>
                    <a:pt x="957292" y="0"/>
                  </a:lnTo>
                  <a:lnTo>
                    <a:pt x="957292" y="1087002"/>
                  </a:lnTo>
                  <a:lnTo>
                    <a:pt x="0" y="108700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Descriptive</a:t>
              </a:r>
              <a:r>
                <a:rPr lang="en-US" sz="1600" b="1" dirty="0">
                  <a:solidFill>
                    <a:schemeClr val="bg1"/>
                  </a:solidFill>
                </a:rPr>
                <a:t> Statistics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663837" y="5268313"/>
              <a:ext cx="187381" cy="187381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3016256" y="4263138"/>
              <a:ext cx="1666476" cy="443198"/>
            </a:xfrm>
            <a:custGeom>
              <a:avLst/>
              <a:gdLst>
                <a:gd name="connsiteX0" fmla="*/ 0 w 1213058"/>
                <a:gd name="connsiteY0" fmla="*/ 0 h 1913672"/>
                <a:gd name="connsiteX1" fmla="*/ 1213058 w 1213058"/>
                <a:gd name="connsiteY1" fmla="*/ 0 h 1913672"/>
                <a:gd name="connsiteX2" fmla="*/ 1213058 w 1213058"/>
                <a:gd name="connsiteY2" fmla="*/ 1913672 h 1913672"/>
                <a:gd name="connsiteX3" fmla="*/ 0 w 1213058"/>
                <a:gd name="connsiteY3" fmla="*/ 1913672 h 1913672"/>
                <a:gd name="connsiteX4" fmla="*/ 0 w 1213058"/>
                <a:gd name="connsiteY4" fmla="*/ 0 h 191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058" h="1913672">
                  <a:moveTo>
                    <a:pt x="0" y="0"/>
                  </a:moveTo>
                  <a:lnTo>
                    <a:pt x="1213058" y="0"/>
                  </a:lnTo>
                  <a:lnTo>
                    <a:pt x="1213058" y="1913672"/>
                  </a:lnTo>
                  <a:lnTo>
                    <a:pt x="0" y="19136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Dimensionality Reduction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2791973" y="3998601"/>
              <a:ext cx="325880" cy="325880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reeform 16"/>
            <p:cNvSpPr/>
            <p:nvPr/>
          </p:nvSpPr>
          <p:spPr>
            <a:xfrm>
              <a:off x="3821104" y="3809922"/>
              <a:ext cx="1506271" cy="221599"/>
            </a:xfrm>
            <a:custGeom>
              <a:avLst/>
              <a:gdLst>
                <a:gd name="connsiteX0" fmla="*/ 0 w 1461515"/>
                <a:gd name="connsiteY0" fmla="*/ 0 h 3060048"/>
                <a:gd name="connsiteX1" fmla="*/ 1461515 w 1461515"/>
                <a:gd name="connsiteY1" fmla="*/ 0 h 3060048"/>
                <a:gd name="connsiteX2" fmla="*/ 1461515 w 1461515"/>
                <a:gd name="connsiteY2" fmla="*/ 3060048 h 3060048"/>
                <a:gd name="connsiteX3" fmla="*/ 0 w 1461515"/>
                <a:gd name="connsiteY3" fmla="*/ 3060048 h 3060048"/>
                <a:gd name="connsiteX4" fmla="*/ 0 w 1461515"/>
                <a:gd name="connsiteY4" fmla="*/ 0 h 306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515" h="3060048">
                  <a:moveTo>
                    <a:pt x="0" y="0"/>
                  </a:moveTo>
                  <a:lnTo>
                    <a:pt x="1461515" y="0"/>
                  </a:lnTo>
                  <a:lnTo>
                    <a:pt x="1461515" y="3060048"/>
                  </a:lnTo>
                  <a:lnTo>
                    <a:pt x="0" y="30600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Clustering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3605209" y="3378132"/>
              <a:ext cx="431791" cy="431791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Freeform 36"/>
            <p:cNvSpPr/>
            <p:nvPr/>
          </p:nvSpPr>
          <p:spPr>
            <a:xfrm>
              <a:off x="8497769" y="1932591"/>
              <a:ext cx="1710871" cy="221599"/>
            </a:xfrm>
            <a:custGeom>
              <a:avLst/>
              <a:gdLst>
                <a:gd name="connsiteX0" fmla="*/ 0 w 1710870"/>
                <a:gd name="connsiteY0" fmla="*/ 0 h 3146778"/>
                <a:gd name="connsiteX1" fmla="*/ 1710870 w 1710870"/>
                <a:gd name="connsiteY1" fmla="*/ 0 h 3146778"/>
                <a:gd name="connsiteX2" fmla="*/ 1710870 w 1710870"/>
                <a:gd name="connsiteY2" fmla="*/ 3146778 h 3146778"/>
                <a:gd name="connsiteX3" fmla="*/ 0 w 1710870"/>
                <a:gd name="connsiteY3" fmla="*/ 3146778 h 3146778"/>
                <a:gd name="connsiteX4" fmla="*/ 0 w 1710870"/>
                <a:gd name="connsiteY4" fmla="*/ 0 h 314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870" h="3146778">
                  <a:moveTo>
                    <a:pt x="0" y="0"/>
                  </a:moveTo>
                  <a:lnTo>
                    <a:pt x="1710870" y="0"/>
                  </a:lnTo>
                  <a:lnTo>
                    <a:pt x="1710870" y="3146778"/>
                  </a:lnTo>
                  <a:lnTo>
                    <a:pt x="0" y="31467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Causal inference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8024062" y="1635632"/>
              <a:ext cx="504000" cy="504000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2302172" y="4834757"/>
              <a:ext cx="1937528" cy="221599"/>
            </a:xfrm>
            <a:custGeom>
              <a:avLst/>
              <a:gdLst>
                <a:gd name="connsiteX0" fmla="*/ 0 w 1410362"/>
                <a:gd name="connsiteY0" fmla="*/ 0 h 2566787"/>
                <a:gd name="connsiteX1" fmla="*/ 1410362 w 1410362"/>
                <a:gd name="connsiteY1" fmla="*/ 0 h 2566787"/>
                <a:gd name="connsiteX2" fmla="*/ 1410362 w 1410362"/>
                <a:gd name="connsiteY2" fmla="*/ 2566787 h 2566787"/>
                <a:gd name="connsiteX3" fmla="*/ 0 w 1410362"/>
                <a:gd name="connsiteY3" fmla="*/ 2566787 h 2566787"/>
                <a:gd name="connsiteX4" fmla="*/ 0 w 1410362"/>
                <a:gd name="connsiteY4" fmla="*/ 0 h 256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0362" h="2566787">
                  <a:moveTo>
                    <a:pt x="0" y="0"/>
                  </a:moveTo>
                  <a:lnTo>
                    <a:pt x="1410362" y="0"/>
                  </a:lnTo>
                  <a:lnTo>
                    <a:pt x="1410362" y="2566787"/>
                  </a:lnTo>
                  <a:lnTo>
                    <a:pt x="0" y="2566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Hypothesis Testing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2179453" y="4668497"/>
              <a:ext cx="187381" cy="187381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Freeform 18"/>
            <p:cNvSpPr/>
            <p:nvPr/>
          </p:nvSpPr>
          <p:spPr>
            <a:xfrm>
              <a:off x="4763594" y="3272313"/>
              <a:ext cx="2007803" cy="221599"/>
            </a:xfrm>
            <a:custGeom>
              <a:avLst/>
              <a:gdLst>
                <a:gd name="connsiteX0" fmla="*/ 0 w 1461515"/>
                <a:gd name="connsiteY0" fmla="*/ 0 h 3361486"/>
                <a:gd name="connsiteX1" fmla="*/ 1461515 w 1461515"/>
                <a:gd name="connsiteY1" fmla="*/ 0 h 3361486"/>
                <a:gd name="connsiteX2" fmla="*/ 1461515 w 1461515"/>
                <a:gd name="connsiteY2" fmla="*/ 3361486 h 3361486"/>
                <a:gd name="connsiteX3" fmla="*/ 0 w 1461515"/>
                <a:gd name="connsiteY3" fmla="*/ 3361486 h 3361486"/>
                <a:gd name="connsiteX4" fmla="*/ 0 w 1461515"/>
                <a:gd name="connsiteY4" fmla="*/ 0 h 33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1515" h="3361486">
                  <a:moveTo>
                    <a:pt x="0" y="0"/>
                  </a:moveTo>
                  <a:lnTo>
                    <a:pt x="1461515" y="0"/>
                  </a:lnTo>
                  <a:lnTo>
                    <a:pt x="1461515" y="3361486"/>
                  </a:lnTo>
                  <a:lnTo>
                    <a:pt x="0" y="33614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Similarity Analytics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4494262" y="2889486"/>
              <a:ext cx="431791" cy="431791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5789913" y="2810043"/>
              <a:ext cx="2162017" cy="443198"/>
            </a:xfrm>
            <a:custGeom>
              <a:avLst/>
              <a:gdLst>
                <a:gd name="connsiteX0" fmla="*/ 0 w 1393137"/>
                <a:gd name="connsiteY0" fmla="*/ 0 h 1211866"/>
                <a:gd name="connsiteX1" fmla="*/ 1393137 w 1393137"/>
                <a:gd name="connsiteY1" fmla="*/ 0 h 1211866"/>
                <a:gd name="connsiteX2" fmla="*/ 1393137 w 1393137"/>
                <a:gd name="connsiteY2" fmla="*/ 1211866 h 1211866"/>
                <a:gd name="connsiteX3" fmla="*/ 0 w 1393137"/>
                <a:gd name="connsiteY3" fmla="*/ 1211866 h 1211866"/>
                <a:gd name="connsiteX4" fmla="*/ 0 w 1393137"/>
                <a:gd name="connsiteY4" fmla="*/ 0 h 1211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3137" h="1211866">
                  <a:moveTo>
                    <a:pt x="0" y="0"/>
                  </a:moveTo>
                  <a:lnTo>
                    <a:pt x="1393137" y="0"/>
                  </a:lnTo>
                  <a:lnTo>
                    <a:pt x="1393137" y="1211866"/>
                  </a:lnTo>
                  <a:lnTo>
                    <a:pt x="0" y="12118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Predictive </a:t>
              </a:r>
              <a:r>
                <a:rPr lang="en-US" sz="1600" b="1" dirty="0" smtClean="0">
                  <a:solidFill>
                    <a:schemeClr val="tx1"/>
                  </a:solidFill>
                </a:rPr>
                <a:t>Analytics Deep Learning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551599" y="2430544"/>
              <a:ext cx="431791" cy="431791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7105105" y="2430544"/>
              <a:ext cx="1837915" cy="443198"/>
            </a:xfrm>
            <a:custGeom>
              <a:avLst/>
              <a:gdLst>
                <a:gd name="connsiteX0" fmla="*/ 0 w 1710870"/>
                <a:gd name="connsiteY0" fmla="*/ 0 h 2326986"/>
                <a:gd name="connsiteX1" fmla="*/ 1710870 w 1710870"/>
                <a:gd name="connsiteY1" fmla="*/ 0 h 2326986"/>
                <a:gd name="connsiteX2" fmla="*/ 1710870 w 1710870"/>
                <a:gd name="connsiteY2" fmla="*/ 2326986 h 2326986"/>
                <a:gd name="connsiteX3" fmla="*/ 0 w 1710870"/>
                <a:gd name="connsiteY3" fmla="*/ 2326986 h 2326986"/>
                <a:gd name="connsiteX4" fmla="*/ 0 w 1710870"/>
                <a:gd name="connsiteY4" fmla="*/ 0 h 232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870" h="2326986">
                  <a:moveTo>
                    <a:pt x="0" y="0"/>
                  </a:moveTo>
                  <a:lnTo>
                    <a:pt x="1710870" y="0"/>
                  </a:lnTo>
                  <a:lnTo>
                    <a:pt x="1710870" y="2326986"/>
                  </a:lnTo>
                  <a:lnTo>
                    <a:pt x="0" y="23269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Reinforcement Learning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6735471" y="2002053"/>
              <a:ext cx="504000" cy="504000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Oval 45"/>
            <p:cNvSpPr/>
            <p:nvPr/>
          </p:nvSpPr>
          <p:spPr>
            <a:xfrm>
              <a:off x="9440286" y="1404356"/>
              <a:ext cx="504000" cy="504000"/>
            </a:xfrm>
            <a:prstGeom prst="ellipse">
              <a:avLst/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Freeform 38"/>
            <p:cNvSpPr/>
            <p:nvPr/>
          </p:nvSpPr>
          <p:spPr>
            <a:xfrm>
              <a:off x="9967368" y="1596685"/>
              <a:ext cx="1710871" cy="221599"/>
            </a:xfrm>
            <a:custGeom>
              <a:avLst/>
              <a:gdLst>
                <a:gd name="connsiteX0" fmla="*/ 0 w 1710870"/>
                <a:gd name="connsiteY0" fmla="*/ 0 h 3650874"/>
                <a:gd name="connsiteX1" fmla="*/ 1710870 w 1710870"/>
                <a:gd name="connsiteY1" fmla="*/ 0 h 3650874"/>
                <a:gd name="connsiteX2" fmla="*/ 1710870 w 1710870"/>
                <a:gd name="connsiteY2" fmla="*/ 3650874 h 3650874"/>
                <a:gd name="connsiteX3" fmla="*/ 0 w 1710870"/>
                <a:gd name="connsiteY3" fmla="*/ 3650874 h 3650874"/>
                <a:gd name="connsiteX4" fmla="*/ 0 w 1710870"/>
                <a:gd name="connsiteY4" fmla="*/ 0 h 365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870" h="3650874">
                  <a:moveTo>
                    <a:pt x="0" y="0"/>
                  </a:moveTo>
                  <a:lnTo>
                    <a:pt x="1710870" y="0"/>
                  </a:lnTo>
                  <a:lnTo>
                    <a:pt x="1710870" y="3650874"/>
                  </a:lnTo>
                  <a:lnTo>
                    <a:pt x="0" y="365087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000" tIns="0" rIns="0" bIns="0" numCol="1" spcCol="1270" anchor="t" anchorCtr="0">
              <a:spAutoFit/>
            </a:bodyPr>
            <a:lstStyle/>
            <a:p>
              <a:pPr defTabSz="80008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Decision Analytics</a:t>
              </a:r>
            </a:p>
          </p:txBody>
        </p:sp>
      </p:grpSp>
      <p:sp>
        <p:nvSpPr>
          <p:cNvPr id="53" name="Pentagon 52"/>
          <p:cNvSpPr/>
          <p:nvPr/>
        </p:nvSpPr>
        <p:spPr>
          <a:xfrm rot="16200000">
            <a:off x="-1867264" y="3209957"/>
            <a:ext cx="5005613" cy="581148"/>
          </a:xfrm>
          <a:prstGeom prst="homePlate">
            <a:avLst/>
          </a:prstGeom>
          <a:solidFill>
            <a:srgbClr val="C0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692" tIns="101347" rIns="403729" bIns="101347" numCol="1" spcCol="1270" anchor="ctr" anchorCtr="0">
            <a:noAutofit/>
          </a:bodyPr>
          <a:lstStyle/>
          <a:p>
            <a:pPr algn="ctr" defTabSz="1689058">
              <a:lnSpc>
                <a:spcPct val="90000"/>
              </a:lnSpc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Medical knowledge 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316241" y="3183278"/>
            <a:ext cx="5836684" cy="1280777"/>
            <a:chOff x="4737180" y="2387458"/>
            <a:chExt cx="4377513" cy="960583"/>
          </a:xfrm>
        </p:grpSpPr>
        <p:grpSp>
          <p:nvGrpSpPr>
            <p:cNvPr id="5" name="Group 4"/>
            <p:cNvGrpSpPr/>
            <p:nvPr/>
          </p:nvGrpSpPr>
          <p:grpSpPr>
            <a:xfrm>
              <a:off x="5726443" y="2395399"/>
              <a:ext cx="940223" cy="924115"/>
              <a:chOff x="466165" y="1105648"/>
              <a:chExt cx="1253631" cy="1270140"/>
            </a:xfrm>
          </p:grpSpPr>
          <p:sp>
            <p:nvSpPr>
              <p:cNvPr id="3" name="Curved Right Arrow 2"/>
              <p:cNvSpPr/>
              <p:nvPr/>
            </p:nvSpPr>
            <p:spPr>
              <a:xfrm>
                <a:off x="466165" y="1932590"/>
                <a:ext cx="897384" cy="443198"/>
              </a:xfrm>
              <a:prstGeom prst="curved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78178" y="1105648"/>
                <a:ext cx="1241618" cy="687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67" dirty="0"/>
                  <a:t>Textual Data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538736" y="2401785"/>
              <a:ext cx="940223" cy="924115"/>
              <a:chOff x="466165" y="1105648"/>
              <a:chExt cx="1253631" cy="1270140"/>
            </a:xfrm>
          </p:grpSpPr>
          <p:sp>
            <p:nvSpPr>
              <p:cNvPr id="31" name="Curved Right Arrow 30"/>
              <p:cNvSpPr/>
              <p:nvPr/>
            </p:nvSpPr>
            <p:spPr>
              <a:xfrm>
                <a:off x="466165" y="1932590"/>
                <a:ext cx="897384" cy="443198"/>
              </a:xfrm>
              <a:prstGeom prst="curved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78178" y="1105648"/>
                <a:ext cx="1241618" cy="687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67" dirty="0"/>
                  <a:t>Image</a:t>
                </a:r>
                <a:br>
                  <a:rPr lang="en-US" sz="1867" dirty="0"/>
                </a:br>
                <a:r>
                  <a:rPr lang="en-US" sz="1867" dirty="0"/>
                  <a:t>Data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7360040" y="2387458"/>
              <a:ext cx="940223" cy="924115"/>
              <a:chOff x="466165" y="1105648"/>
              <a:chExt cx="1253631" cy="1270140"/>
            </a:xfrm>
          </p:grpSpPr>
          <p:sp>
            <p:nvSpPr>
              <p:cNvPr id="47" name="Curved Right Arrow 46"/>
              <p:cNvSpPr/>
              <p:nvPr/>
            </p:nvSpPr>
            <p:spPr>
              <a:xfrm>
                <a:off x="466165" y="1932590"/>
                <a:ext cx="897384" cy="443198"/>
              </a:xfrm>
              <a:prstGeom prst="curved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78178" y="1105648"/>
                <a:ext cx="1241618" cy="687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67" dirty="0"/>
                  <a:t>Omic</a:t>
                </a:r>
                <a:br>
                  <a:rPr lang="en-US" sz="1867" dirty="0"/>
                </a:br>
                <a:r>
                  <a:rPr lang="en-US" sz="1867" dirty="0"/>
                  <a:t>Data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8174470" y="2423926"/>
              <a:ext cx="940223" cy="924115"/>
              <a:chOff x="466165" y="1105648"/>
              <a:chExt cx="1253631" cy="1270140"/>
            </a:xfrm>
          </p:grpSpPr>
          <p:sp>
            <p:nvSpPr>
              <p:cNvPr id="50" name="Curved Right Arrow 49"/>
              <p:cNvSpPr/>
              <p:nvPr/>
            </p:nvSpPr>
            <p:spPr>
              <a:xfrm>
                <a:off x="466165" y="1932590"/>
                <a:ext cx="897384" cy="443198"/>
              </a:xfrm>
              <a:prstGeom prst="curved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78178" y="1105648"/>
                <a:ext cx="1241618" cy="687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67" dirty="0"/>
                  <a:t>Sensor</a:t>
                </a:r>
                <a:br>
                  <a:rPr lang="en-US" sz="1867" dirty="0"/>
                </a:br>
                <a:r>
                  <a:rPr lang="en-US" sz="1867" dirty="0"/>
                  <a:t>Data</a:t>
                </a: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4737180" y="2391383"/>
              <a:ext cx="1155465" cy="924115"/>
              <a:chOff x="179177" y="1105648"/>
              <a:chExt cx="1540620" cy="1270140"/>
            </a:xfrm>
          </p:grpSpPr>
          <p:sp>
            <p:nvSpPr>
              <p:cNvPr id="56" name="Curved Right Arrow 55"/>
              <p:cNvSpPr/>
              <p:nvPr/>
            </p:nvSpPr>
            <p:spPr>
              <a:xfrm>
                <a:off x="466165" y="1932590"/>
                <a:ext cx="897384" cy="443198"/>
              </a:xfrm>
              <a:prstGeom prst="curvedRight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79177" y="1105648"/>
                <a:ext cx="1540620" cy="687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67" dirty="0"/>
                  <a:t>Behavioral Data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16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015B9-7F0E-1A4B-8BC6-CA2F3DAFFAD9}" type="slidenum">
              <a:rPr lang="he-IL" altLang="en-US"/>
              <a:pPr/>
              <a:t>7</a:t>
            </a:fld>
            <a:endParaRPr lang="en-US" altLang="en-US"/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Machine learning: probabilistic graphical models and applications to clinical domain, Michal Rosen-Zvi, TLV Univ. 2011/12</a:t>
            </a:r>
          </a:p>
        </p:txBody>
      </p:sp>
      <p:grpSp>
        <p:nvGrpSpPr>
          <p:cNvPr id="24602" name="Group 26"/>
          <p:cNvGrpSpPr>
            <a:grpSpLocks/>
          </p:cNvGrpSpPr>
          <p:nvPr/>
        </p:nvGrpSpPr>
        <p:grpSpPr bwMode="auto">
          <a:xfrm>
            <a:off x="1774826" y="692150"/>
            <a:ext cx="8761413" cy="5976938"/>
            <a:chOff x="158" y="436"/>
            <a:chExt cx="5519" cy="3765"/>
          </a:xfrm>
        </p:grpSpPr>
        <p:sp>
          <p:nvSpPr>
            <p:cNvPr id="24578" name="Rectangle 2"/>
            <p:cNvSpPr>
              <a:spLocks noChangeArrowheads="1"/>
            </p:cNvSpPr>
            <p:nvPr/>
          </p:nvSpPr>
          <p:spPr bwMode="auto">
            <a:xfrm>
              <a:off x="158" y="527"/>
              <a:ext cx="5444" cy="36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74998"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9" name="Text Box 3"/>
            <p:cNvSpPr txBox="1">
              <a:spLocks noChangeArrowheads="1"/>
            </p:cNvSpPr>
            <p:nvPr/>
          </p:nvSpPr>
          <p:spPr bwMode="auto">
            <a:xfrm>
              <a:off x="2051" y="534"/>
              <a:ext cx="1524" cy="291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>
              <a:prstShdw prst="shdw18" dist="17961" dir="13500000">
                <a:schemeClr val="accent1">
                  <a:gamma/>
                  <a:shade val="60000"/>
                  <a:invGamma/>
                  <a:alpha val="74998"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>
                  <a:solidFill>
                    <a:schemeClr val="bg1"/>
                  </a:solidFill>
                </a:rPr>
                <a:t>Machine Learning</a:t>
              </a:r>
            </a:p>
          </p:txBody>
        </p:sp>
        <p:sp>
          <p:nvSpPr>
            <p:cNvPr id="24580" name="Text Box 4"/>
            <p:cNvSpPr txBox="1">
              <a:spLocks noChangeArrowheads="1"/>
            </p:cNvSpPr>
            <p:nvPr/>
          </p:nvSpPr>
          <p:spPr bwMode="auto">
            <a:xfrm>
              <a:off x="1701" y="845"/>
              <a:ext cx="18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altLang="en-US">
                  <a:solidFill>
                    <a:schemeClr val="tx1"/>
                  </a:solidFill>
                </a:rPr>
                <a:t>Learning from data samples</a:t>
              </a:r>
            </a:p>
          </p:txBody>
        </p:sp>
        <p:sp>
          <p:nvSpPr>
            <p:cNvPr id="24581" name="Text Box 5"/>
            <p:cNvSpPr txBox="1">
              <a:spLocks noChangeArrowheads="1"/>
            </p:cNvSpPr>
            <p:nvPr/>
          </p:nvSpPr>
          <p:spPr bwMode="auto">
            <a:xfrm>
              <a:off x="4241" y="436"/>
              <a:ext cx="1436" cy="407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Statistics; </a:t>
              </a:r>
            </a:p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Data Mining</a:t>
              </a:r>
            </a:p>
          </p:txBody>
        </p:sp>
      </p:grpSp>
      <p:grpSp>
        <p:nvGrpSpPr>
          <p:cNvPr id="24603" name="Group 27"/>
          <p:cNvGrpSpPr>
            <a:grpSpLocks/>
          </p:cNvGrpSpPr>
          <p:nvPr/>
        </p:nvGrpSpPr>
        <p:grpSpPr bwMode="auto">
          <a:xfrm>
            <a:off x="2171700" y="1700213"/>
            <a:ext cx="7848600" cy="4824412"/>
            <a:chOff x="408" y="1071"/>
            <a:chExt cx="4944" cy="3039"/>
          </a:xfrm>
        </p:grpSpPr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408" y="1162"/>
              <a:ext cx="4944" cy="2948"/>
            </a:xfrm>
            <a:prstGeom prst="rect">
              <a:avLst/>
            </a:prstGeom>
            <a:solidFill>
              <a:srgbClr val="99FF66"/>
            </a:solidFill>
            <a:ln>
              <a:noFill/>
            </a:ln>
            <a:effectLst>
              <a:prstShdw prst="shdw17" dist="17961" dir="2700000">
                <a:srgbClr val="99FF66">
                  <a:gamma/>
                  <a:shade val="60000"/>
                  <a:invGamma/>
                  <a:alpha val="74998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4" name="Text Box 8"/>
            <p:cNvSpPr txBox="1">
              <a:spLocks noChangeArrowheads="1"/>
            </p:cNvSpPr>
            <p:nvPr/>
          </p:nvSpPr>
          <p:spPr bwMode="auto">
            <a:xfrm>
              <a:off x="1927" y="1169"/>
              <a:ext cx="1704" cy="291"/>
            </a:xfrm>
            <a:prstGeom prst="rect">
              <a:avLst/>
            </a:prstGeom>
            <a:gradFill rotWithShape="1">
              <a:gsLst>
                <a:gs pos="0">
                  <a:srgbClr val="99FF66"/>
                </a:gs>
                <a:gs pos="100000">
                  <a:srgbClr val="99FF6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>
                  <a:solidFill>
                    <a:schemeClr val="bg1"/>
                  </a:solidFill>
                </a:rPr>
                <a:t>Supervised Learning</a:t>
              </a:r>
            </a:p>
          </p:txBody>
        </p:sp>
        <p:sp>
          <p:nvSpPr>
            <p:cNvPr id="24585" name="Text Box 9"/>
            <p:cNvSpPr txBox="1">
              <a:spLocks noChangeArrowheads="1"/>
            </p:cNvSpPr>
            <p:nvPr/>
          </p:nvSpPr>
          <p:spPr bwMode="auto">
            <a:xfrm>
              <a:off x="4186" y="1071"/>
              <a:ext cx="1089" cy="407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Unsupervised; </a:t>
              </a:r>
            </a:p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Semi-supervised</a:t>
              </a:r>
            </a:p>
          </p:txBody>
        </p:sp>
        <p:sp>
          <p:nvSpPr>
            <p:cNvPr id="24586" name="Text Box 10"/>
            <p:cNvSpPr txBox="1">
              <a:spLocks noChangeArrowheads="1"/>
            </p:cNvSpPr>
            <p:nvPr/>
          </p:nvSpPr>
          <p:spPr bwMode="auto">
            <a:xfrm>
              <a:off x="1973" y="1525"/>
              <a:ext cx="137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altLang="en-US">
                  <a:solidFill>
                    <a:schemeClr val="tx1"/>
                  </a:solidFill>
                </a:rPr>
                <a:t>Samples are labeled</a:t>
              </a:r>
            </a:p>
          </p:txBody>
        </p:sp>
      </p:grpSp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2351088" y="2636838"/>
            <a:ext cx="7416800" cy="3744912"/>
            <a:chOff x="521" y="1661"/>
            <a:chExt cx="4672" cy="2359"/>
          </a:xfrm>
        </p:grpSpPr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521" y="1797"/>
              <a:ext cx="4672" cy="2223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>
              <a:prstShdw prst="shdw17" dist="17961" dir="2700000">
                <a:srgbClr val="FFFF66">
                  <a:gamma/>
                  <a:shade val="60000"/>
                  <a:invGamma/>
                  <a:alpha val="74998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9" name="Text Box 13"/>
            <p:cNvSpPr txBox="1">
              <a:spLocks noChangeArrowheads="1"/>
            </p:cNvSpPr>
            <p:nvPr/>
          </p:nvSpPr>
          <p:spPr bwMode="auto">
            <a:xfrm>
              <a:off x="2290" y="1797"/>
              <a:ext cx="885" cy="291"/>
            </a:xfrm>
            <a:prstGeom prst="rect">
              <a:avLst/>
            </a:prstGeom>
            <a:gradFill rotWithShape="1">
              <a:gsLst>
                <a:gs pos="0">
                  <a:srgbClr val="FFFF66"/>
                </a:gs>
                <a:gs pos="100000">
                  <a:srgbClr val="FFFF6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bg1"/>
                  </a:solidFill>
                </a:rPr>
                <a:t>Classification</a:t>
              </a:r>
              <a:endParaRPr lang="en-US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4590" name="Text Box 14"/>
            <p:cNvSpPr txBox="1">
              <a:spLocks noChangeArrowheads="1"/>
            </p:cNvSpPr>
            <p:nvPr/>
          </p:nvSpPr>
          <p:spPr bwMode="auto">
            <a:xfrm>
              <a:off x="1088" y="2160"/>
              <a:ext cx="35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Tx/>
                <a:buChar char="•"/>
              </a:pPr>
              <a:r>
                <a:rPr lang="en-US" altLang="en-US">
                  <a:solidFill>
                    <a:schemeClr val="tx1"/>
                  </a:solidFill>
                </a:rPr>
                <a:t>The labels represent association with one of a few classes</a:t>
              </a:r>
            </a:p>
          </p:txBody>
        </p:sp>
        <p:sp>
          <p:nvSpPr>
            <p:cNvPr id="24591" name="Text Box 15"/>
            <p:cNvSpPr txBox="1">
              <a:spLocks noChangeArrowheads="1"/>
            </p:cNvSpPr>
            <p:nvPr/>
          </p:nvSpPr>
          <p:spPr bwMode="auto">
            <a:xfrm>
              <a:off x="4336" y="1661"/>
              <a:ext cx="795" cy="407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Regression;</a:t>
              </a:r>
              <a:br>
                <a:rPr lang="en-US" altLang="en-US">
                  <a:solidFill>
                    <a:schemeClr val="bg1"/>
                  </a:solidFill>
                </a:rPr>
              </a:br>
              <a:r>
                <a:rPr lang="en-US" altLang="en-US">
                  <a:solidFill>
                    <a:schemeClr val="bg1"/>
                  </a:solidFill>
                </a:rPr>
                <a:t>Ranking</a:t>
              </a:r>
            </a:p>
          </p:txBody>
        </p:sp>
      </p:grpSp>
      <p:grpSp>
        <p:nvGrpSpPr>
          <p:cNvPr id="24613" name="Group 37"/>
          <p:cNvGrpSpPr>
            <a:grpSpLocks/>
          </p:cNvGrpSpPr>
          <p:nvPr/>
        </p:nvGrpSpPr>
        <p:grpSpPr bwMode="auto">
          <a:xfrm>
            <a:off x="2566989" y="3933826"/>
            <a:ext cx="6985000" cy="2303463"/>
            <a:chOff x="657" y="2478"/>
            <a:chExt cx="4400" cy="1451"/>
          </a:xfrm>
        </p:grpSpPr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657" y="2523"/>
              <a:ext cx="4400" cy="1406"/>
            </a:xfrm>
            <a:prstGeom prst="rect">
              <a:avLst/>
            </a:prstGeom>
            <a:solidFill>
              <a:srgbClr val="FF9966"/>
            </a:solidFill>
            <a:ln>
              <a:noFill/>
            </a:ln>
            <a:effectLst>
              <a:prstShdw prst="shdw17" dist="17961" dir="2700000">
                <a:srgbClr val="FF9966">
                  <a:gamma/>
                  <a:shade val="60000"/>
                  <a:invGamma/>
                  <a:alpha val="74998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Text Box 19"/>
            <p:cNvSpPr txBox="1">
              <a:spLocks noChangeArrowheads="1"/>
            </p:cNvSpPr>
            <p:nvPr/>
          </p:nvSpPr>
          <p:spPr bwMode="auto">
            <a:xfrm>
              <a:off x="794" y="2840"/>
              <a:ext cx="268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altLang="en-US">
                  <a:solidFill>
                    <a:schemeClr val="tx1"/>
                  </a:solidFill>
                </a:rPr>
                <a:t>The learner cannot select samples to label</a:t>
              </a:r>
            </a:p>
          </p:txBody>
        </p:sp>
        <p:sp>
          <p:nvSpPr>
            <p:cNvPr id="24606" name="Text Box 30"/>
            <p:cNvSpPr txBox="1">
              <a:spLocks noChangeArrowheads="1"/>
            </p:cNvSpPr>
            <p:nvPr/>
          </p:nvSpPr>
          <p:spPr bwMode="auto">
            <a:xfrm>
              <a:off x="2109" y="2547"/>
              <a:ext cx="1084" cy="233"/>
            </a:xfrm>
            <a:prstGeom prst="rect">
              <a:avLst/>
            </a:prstGeom>
            <a:gradFill rotWithShape="1">
              <a:gsLst>
                <a:gs pos="0">
                  <a:srgbClr val="FF9966"/>
                </a:gs>
                <a:gs pos="100000">
                  <a:srgbClr val="FF996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bg1"/>
                  </a:solidFill>
                </a:rPr>
                <a:t>Passive Learning</a:t>
              </a:r>
            </a:p>
          </p:txBody>
        </p:sp>
        <p:sp>
          <p:nvSpPr>
            <p:cNvPr id="24596" name="Text Box 20"/>
            <p:cNvSpPr txBox="1">
              <a:spLocks noChangeArrowheads="1"/>
            </p:cNvSpPr>
            <p:nvPr/>
          </p:nvSpPr>
          <p:spPr bwMode="auto">
            <a:xfrm>
              <a:off x="4386" y="2478"/>
              <a:ext cx="626" cy="407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Active </a:t>
              </a:r>
              <a:br>
                <a:rPr lang="en-US" altLang="en-US">
                  <a:solidFill>
                    <a:schemeClr val="bg1"/>
                  </a:solidFill>
                </a:rPr>
              </a:br>
              <a:r>
                <a:rPr lang="en-US" altLang="en-US">
                  <a:solidFill>
                    <a:schemeClr val="bg1"/>
                  </a:solidFill>
                </a:rPr>
                <a:t>Learning</a:t>
              </a:r>
            </a:p>
          </p:txBody>
        </p:sp>
      </p:grpSp>
      <p:grpSp>
        <p:nvGrpSpPr>
          <p:cNvPr id="24611" name="Group 35"/>
          <p:cNvGrpSpPr>
            <a:grpSpLocks/>
          </p:cNvGrpSpPr>
          <p:nvPr/>
        </p:nvGrpSpPr>
        <p:grpSpPr bwMode="auto">
          <a:xfrm>
            <a:off x="2927351" y="4941889"/>
            <a:ext cx="6394450" cy="1150937"/>
            <a:chOff x="884" y="3113"/>
            <a:chExt cx="4028" cy="725"/>
          </a:xfrm>
        </p:grpSpPr>
        <p:sp>
          <p:nvSpPr>
            <p:cNvPr id="24598" name="Rectangle 22"/>
            <p:cNvSpPr>
              <a:spLocks noChangeArrowheads="1"/>
            </p:cNvSpPr>
            <p:nvPr/>
          </p:nvSpPr>
          <p:spPr bwMode="auto">
            <a:xfrm>
              <a:off x="884" y="3158"/>
              <a:ext cx="3947" cy="680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>
              <a:prstShdw prst="shdw17" dist="17961" dir="2700000">
                <a:srgbClr val="FF5050">
                  <a:gamma/>
                  <a:shade val="60000"/>
                  <a:invGamma/>
                  <a:alpha val="74998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9" name="Text Box 23"/>
            <p:cNvSpPr txBox="1">
              <a:spLocks noChangeArrowheads="1"/>
            </p:cNvSpPr>
            <p:nvPr/>
          </p:nvSpPr>
          <p:spPr bwMode="auto">
            <a:xfrm>
              <a:off x="1088" y="3385"/>
              <a:ext cx="358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Tx/>
                <a:buChar char="•"/>
              </a:pPr>
              <a:r>
                <a:rPr lang="en-US" altLang="en-US">
                  <a:solidFill>
                    <a:schemeClr val="tx1"/>
                  </a:solidFill>
                </a:rPr>
                <a:t>Training is performed 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independently of the testing</a:t>
              </a:r>
            </a:p>
          </p:txBody>
        </p:sp>
        <p:sp>
          <p:nvSpPr>
            <p:cNvPr id="24600" name="Text Box 24"/>
            <p:cNvSpPr txBox="1">
              <a:spLocks noChangeArrowheads="1"/>
            </p:cNvSpPr>
            <p:nvPr/>
          </p:nvSpPr>
          <p:spPr bwMode="auto">
            <a:xfrm>
              <a:off x="2229" y="3158"/>
              <a:ext cx="992" cy="233"/>
            </a:xfrm>
            <a:prstGeom prst="rect">
              <a:avLst/>
            </a:prstGeom>
            <a:gradFill rotWithShape="1">
              <a:gsLst>
                <a:gs pos="0">
                  <a:srgbClr val="FF5050"/>
                </a:gs>
                <a:gs pos="100000">
                  <a:srgbClr val="FF505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bg1"/>
                  </a:solidFill>
                </a:rPr>
                <a:t>Batch Learning</a:t>
              </a:r>
            </a:p>
          </p:txBody>
        </p:sp>
        <p:sp>
          <p:nvSpPr>
            <p:cNvPr id="24601" name="Text Box 25"/>
            <p:cNvSpPr txBox="1">
              <a:spLocks noChangeArrowheads="1"/>
            </p:cNvSpPr>
            <p:nvPr/>
          </p:nvSpPr>
          <p:spPr bwMode="auto">
            <a:xfrm>
              <a:off x="4286" y="3113"/>
              <a:ext cx="626" cy="407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solidFill>
                    <a:schemeClr val="bg1"/>
                  </a:solidFill>
                </a:rPr>
                <a:t>Online </a:t>
              </a:r>
              <a:br>
                <a:rPr lang="en-US" altLang="en-US">
                  <a:solidFill>
                    <a:schemeClr val="bg1"/>
                  </a:solidFill>
                </a:rPr>
              </a:br>
              <a:r>
                <a:rPr lang="en-US" altLang="en-US">
                  <a:solidFill>
                    <a:schemeClr val="bg1"/>
                  </a:solidFill>
                </a:rPr>
                <a:t>Learning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2617755"/>
      </p:ext>
    </p:extLst>
  </p:cSld>
  <p:clrMapOvr>
    <a:masterClrMapping/>
  </p:clrMapOvr>
  <p:transition advTm="201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3338F-4AF6-B148-87A2-F463F3084F70}" type="slidenum">
              <a:rPr lang="he-IL" altLang="en-US"/>
              <a:pPr/>
              <a:t>8</a:t>
            </a:fld>
            <a:endParaRPr lang="en-US" alt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Classification Problem Definition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Input: </a:t>
            </a:r>
          </a:p>
          <a:p>
            <a:pPr lvl="1"/>
            <a:r>
              <a:rPr lang="en-US" altLang="en-US" dirty="0"/>
              <a:t>a set X of samples</a:t>
            </a:r>
          </a:p>
          <a:p>
            <a:pPr lvl="1"/>
            <a:r>
              <a:rPr lang="en-US" altLang="en-US" dirty="0"/>
              <a:t>A set Y of labels. </a:t>
            </a:r>
          </a:p>
          <a:p>
            <a:pPr lvl="2"/>
            <a:r>
              <a:rPr lang="en-US" altLang="en-US" dirty="0"/>
              <a:t>In binary classification usually {0,1} or {-1, 1}</a:t>
            </a:r>
          </a:p>
          <a:p>
            <a:pPr lvl="1"/>
            <a:r>
              <a:rPr lang="en-US" altLang="en-US" dirty="0"/>
              <a:t>A training dataset S = {(x</a:t>
            </a:r>
            <a:r>
              <a:rPr lang="en-US" altLang="en-US" baseline="-25000" dirty="0"/>
              <a:t>1,</a:t>
            </a:r>
            <a:r>
              <a:rPr lang="en-US" altLang="en-US" dirty="0"/>
              <a:t>y</a:t>
            </a:r>
            <a:r>
              <a:rPr lang="en-US" altLang="en-US" baseline="-25000" dirty="0"/>
              <a:t>1</a:t>
            </a:r>
            <a:r>
              <a:rPr lang="en-US" altLang="en-US" dirty="0"/>
              <a:t>), (x</a:t>
            </a:r>
            <a:r>
              <a:rPr lang="en-US" altLang="en-US" baseline="-25000" dirty="0"/>
              <a:t>2,</a:t>
            </a:r>
            <a:r>
              <a:rPr lang="en-US" altLang="en-US" dirty="0"/>
              <a:t>y</a:t>
            </a:r>
            <a:r>
              <a:rPr lang="en-US" altLang="en-US" baseline="-25000" dirty="0"/>
              <a:t>2</a:t>
            </a:r>
            <a:r>
              <a:rPr lang="en-US" altLang="en-US" dirty="0"/>
              <a:t>), (x</a:t>
            </a:r>
            <a:r>
              <a:rPr lang="en-US" altLang="en-US" baseline="-25000" dirty="0"/>
              <a:t>3,</a:t>
            </a:r>
            <a:r>
              <a:rPr lang="en-US" altLang="en-US" dirty="0"/>
              <a:t>y</a:t>
            </a:r>
            <a:r>
              <a:rPr lang="en-US" altLang="en-US" baseline="-25000" dirty="0"/>
              <a:t>3</a:t>
            </a:r>
            <a:r>
              <a:rPr lang="en-US" altLang="en-US" dirty="0"/>
              <a:t>), …, (</a:t>
            </a:r>
            <a:r>
              <a:rPr lang="en-US" altLang="en-US" dirty="0" err="1"/>
              <a:t>x</a:t>
            </a:r>
            <a:r>
              <a:rPr lang="en-US" altLang="en-US" baseline="-25000" dirty="0" err="1"/>
              <a:t>m,</a:t>
            </a:r>
            <a:r>
              <a:rPr lang="en-US" altLang="en-US" dirty="0" err="1"/>
              <a:t>y</a:t>
            </a:r>
            <a:r>
              <a:rPr lang="en-US" altLang="en-US" baseline="-25000" dirty="0" err="1"/>
              <a:t>m</a:t>
            </a:r>
            <a:r>
              <a:rPr lang="en-US" altLang="en-US" dirty="0" smtClean="0"/>
              <a:t>)}</a:t>
            </a:r>
            <a:endParaRPr lang="en-US" altLang="en-US" dirty="0"/>
          </a:p>
          <a:p>
            <a:r>
              <a:rPr lang="en-US" altLang="en-US" dirty="0"/>
              <a:t>Output: </a:t>
            </a:r>
          </a:p>
          <a:p>
            <a:pPr lvl="1"/>
            <a:r>
              <a:rPr lang="en-US" altLang="en-US" dirty="0"/>
              <a:t>A hypothesis (prediction rule) h: X </a:t>
            </a:r>
            <a:r>
              <a:rPr lang="en-US" altLang="en-US" dirty="0">
                <a:sym typeface="Wingdings" charset="2"/>
              </a:rPr>
              <a:t> Y</a:t>
            </a:r>
          </a:p>
          <a:p>
            <a:pPr lvl="1"/>
            <a:r>
              <a:rPr lang="en-US" altLang="en-US" dirty="0">
                <a:sym typeface="Wingdings" charset="2"/>
              </a:rPr>
              <a:t>Can be used for prediction on new samples from </a:t>
            </a:r>
            <a:r>
              <a:rPr lang="en-US" altLang="en-US" dirty="0" smtClean="0">
                <a:sym typeface="Wingdings" charset="2"/>
              </a:rPr>
              <a:t>X</a:t>
            </a:r>
            <a:endParaRPr lang="en-US" altLang="en-US" dirty="0">
              <a:sym typeface="Wingdings" charset="2"/>
            </a:endParaRPr>
          </a:p>
          <a:p>
            <a:r>
              <a:rPr lang="en-US" altLang="en-US" dirty="0"/>
              <a:t>Learning algorithm: selects a good hypothesis from a predefined hypotheses class H</a:t>
            </a:r>
          </a:p>
        </p:txBody>
      </p:sp>
      <p:grpSp>
        <p:nvGrpSpPr>
          <p:cNvPr id="15429" name="Group 69"/>
          <p:cNvGrpSpPr>
            <a:grpSpLocks/>
          </p:cNvGrpSpPr>
          <p:nvPr/>
        </p:nvGrpSpPr>
        <p:grpSpPr bwMode="auto">
          <a:xfrm>
            <a:off x="7440613" y="1233489"/>
            <a:ext cx="2952750" cy="2016125"/>
            <a:chOff x="3727" y="777"/>
            <a:chExt cx="1860" cy="1270"/>
          </a:xfrm>
        </p:grpSpPr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3727" y="777"/>
              <a:ext cx="1860" cy="1270"/>
            </a:xfrm>
            <a:prstGeom prst="rect">
              <a:avLst/>
            </a:prstGeom>
            <a:solidFill>
              <a:srgbClr val="E2E5F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3773" y="100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4090" y="91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12"/>
            <p:cNvSpPr>
              <a:spLocks noChangeArrowheads="1"/>
            </p:cNvSpPr>
            <p:nvPr/>
          </p:nvSpPr>
          <p:spPr bwMode="auto">
            <a:xfrm>
              <a:off x="4136" y="100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4317" y="1457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auto">
            <a:xfrm>
              <a:off x="4453" y="150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4725" y="150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4771" y="159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7" name="Oval 17"/>
            <p:cNvSpPr>
              <a:spLocks noChangeArrowheads="1"/>
            </p:cNvSpPr>
            <p:nvPr/>
          </p:nvSpPr>
          <p:spPr bwMode="auto">
            <a:xfrm>
              <a:off x="4861" y="1910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378" name="Group 18"/>
            <p:cNvGrpSpPr>
              <a:grpSpLocks/>
            </p:cNvGrpSpPr>
            <p:nvPr/>
          </p:nvGrpSpPr>
          <p:grpSpPr bwMode="auto">
            <a:xfrm>
              <a:off x="4136" y="822"/>
              <a:ext cx="997" cy="997"/>
              <a:chOff x="1202" y="2931"/>
              <a:chExt cx="997" cy="997"/>
            </a:xfrm>
          </p:grpSpPr>
          <p:sp>
            <p:nvSpPr>
              <p:cNvPr id="15379" name="Rectangle 19"/>
              <p:cNvSpPr>
                <a:spLocks noChangeArrowheads="1"/>
              </p:cNvSpPr>
              <p:nvPr/>
            </p:nvSpPr>
            <p:spPr bwMode="auto">
              <a:xfrm>
                <a:off x="1202" y="2931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0" name="Rectangle 20"/>
              <p:cNvSpPr>
                <a:spLocks noChangeArrowheads="1"/>
              </p:cNvSpPr>
              <p:nvPr/>
            </p:nvSpPr>
            <p:spPr bwMode="auto">
              <a:xfrm>
                <a:off x="1338" y="3067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1" name="Rectangle 21"/>
              <p:cNvSpPr>
                <a:spLocks noChangeArrowheads="1"/>
              </p:cNvSpPr>
              <p:nvPr/>
            </p:nvSpPr>
            <p:spPr bwMode="auto">
              <a:xfrm>
                <a:off x="1474" y="3203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2" name="Rectangle 22"/>
              <p:cNvSpPr>
                <a:spLocks noChangeArrowheads="1"/>
              </p:cNvSpPr>
              <p:nvPr/>
            </p:nvSpPr>
            <p:spPr bwMode="auto">
              <a:xfrm>
                <a:off x="1610" y="3339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3" name="Rectangle 23"/>
              <p:cNvSpPr>
                <a:spLocks noChangeArrowheads="1"/>
              </p:cNvSpPr>
              <p:nvPr/>
            </p:nvSpPr>
            <p:spPr bwMode="auto">
              <a:xfrm>
                <a:off x="1746" y="3475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4" name="Rectangle 24"/>
              <p:cNvSpPr>
                <a:spLocks noChangeArrowheads="1"/>
              </p:cNvSpPr>
              <p:nvPr/>
            </p:nvSpPr>
            <p:spPr bwMode="auto">
              <a:xfrm>
                <a:off x="1882" y="3611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5" name="Rectangle 25"/>
              <p:cNvSpPr>
                <a:spLocks noChangeArrowheads="1"/>
              </p:cNvSpPr>
              <p:nvPr/>
            </p:nvSpPr>
            <p:spPr bwMode="auto">
              <a:xfrm>
                <a:off x="2018" y="3747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6" name="Rectangle 26"/>
              <p:cNvSpPr>
                <a:spLocks noChangeArrowheads="1"/>
              </p:cNvSpPr>
              <p:nvPr/>
            </p:nvSpPr>
            <p:spPr bwMode="auto">
              <a:xfrm>
                <a:off x="2154" y="3883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87" name="Rectangle 27"/>
            <p:cNvSpPr>
              <a:spLocks noChangeArrowheads="1"/>
            </p:cNvSpPr>
            <p:nvPr/>
          </p:nvSpPr>
          <p:spPr bwMode="auto">
            <a:xfrm>
              <a:off x="4725" y="100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8" name="Rectangle 28"/>
            <p:cNvSpPr>
              <a:spLocks noChangeArrowheads="1"/>
            </p:cNvSpPr>
            <p:nvPr/>
          </p:nvSpPr>
          <p:spPr bwMode="auto">
            <a:xfrm>
              <a:off x="4861" y="1140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9" name="Rectangle 29"/>
            <p:cNvSpPr>
              <a:spLocks noChangeArrowheads="1"/>
            </p:cNvSpPr>
            <p:nvPr/>
          </p:nvSpPr>
          <p:spPr bwMode="auto">
            <a:xfrm>
              <a:off x="5088" y="1321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1" name="Rectangle 31"/>
            <p:cNvSpPr>
              <a:spLocks noChangeArrowheads="1"/>
            </p:cNvSpPr>
            <p:nvPr/>
          </p:nvSpPr>
          <p:spPr bwMode="auto">
            <a:xfrm>
              <a:off x="4181" y="1321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2" name="Rectangle 32"/>
            <p:cNvSpPr>
              <a:spLocks noChangeArrowheads="1"/>
            </p:cNvSpPr>
            <p:nvPr/>
          </p:nvSpPr>
          <p:spPr bwMode="auto">
            <a:xfrm>
              <a:off x="4272" y="12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4544" y="1321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4" name="Rectangle 34"/>
            <p:cNvSpPr>
              <a:spLocks noChangeArrowheads="1"/>
            </p:cNvSpPr>
            <p:nvPr/>
          </p:nvSpPr>
          <p:spPr bwMode="auto">
            <a:xfrm>
              <a:off x="4544" y="154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5" name="Rectangle 35"/>
            <p:cNvSpPr>
              <a:spLocks noChangeArrowheads="1"/>
            </p:cNvSpPr>
            <p:nvPr/>
          </p:nvSpPr>
          <p:spPr bwMode="auto">
            <a:xfrm>
              <a:off x="4907" y="15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6" name="Rectangle 36"/>
            <p:cNvSpPr>
              <a:spLocks noChangeArrowheads="1"/>
            </p:cNvSpPr>
            <p:nvPr/>
          </p:nvSpPr>
          <p:spPr bwMode="auto">
            <a:xfrm>
              <a:off x="4952" y="1729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5088" y="1865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8" name="Rectangle 38"/>
            <p:cNvSpPr>
              <a:spLocks noChangeArrowheads="1"/>
            </p:cNvSpPr>
            <p:nvPr/>
          </p:nvSpPr>
          <p:spPr bwMode="auto">
            <a:xfrm>
              <a:off x="5360" y="186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9" name="Rectangle 39"/>
            <p:cNvSpPr>
              <a:spLocks noChangeArrowheads="1"/>
            </p:cNvSpPr>
            <p:nvPr/>
          </p:nvSpPr>
          <p:spPr bwMode="auto">
            <a:xfrm>
              <a:off x="4317" y="86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4589" y="86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1" name="Rectangle 41"/>
            <p:cNvSpPr>
              <a:spLocks noChangeArrowheads="1"/>
            </p:cNvSpPr>
            <p:nvPr/>
          </p:nvSpPr>
          <p:spPr bwMode="auto">
            <a:xfrm>
              <a:off x="4544" y="1095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2" name="Rectangle 42"/>
            <p:cNvSpPr>
              <a:spLocks noChangeArrowheads="1"/>
            </p:cNvSpPr>
            <p:nvPr/>
          </p:nvSpPr>
          <p:spPr bwMode="auto">
            <a:xfrm>
              <a:off x="4725" y="12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3" name="Rectangle 43"/>
            <p:cNvSpPr>
              <a:spLocks noChangeArrowheads="1"/>
            </p:cNvSpPr>
            <p:nvPr/>
          </p:nvSpPr>
          <p:spPr bwMode="auto">
            <a:xfrm>
              <a:off x="4861" y="1412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4952" y="12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5" name="Rectangle 45"/>
            <p:cNvSpPr>
              <a:spLocks noChangeArrowheads="1"/>
            </p:cNvSpPr>
            <p:nvPr/>
          </p:nvSpPr>
          <p:spPr bwMode="auto">
            <a:xfrm>
              <a:off x="5043" y="154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6" name="Rectangle 46"/>
            <p:cNvSpPr>
              <a:spLocks noChangeArrowheads="1"/>
            </p:cNvSpPr>
            <p:nvPr/>
          </p:nvSpPr>
          <p:spPr bwMode="auto">
            <a:xfrm>
              <a:off x="5269" y="149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7" name="Rectangle 47"/>
            <p:cNvSpPr>
              <a:spLocks noChangeArrowheads="1"/>
            </p:cNvSpPr>
            <p:nvPr/>
          </p:nvSpPr>
          <p:spPr bwMode="auto">
            <a:xfrm>
              <a:off x="5405" y="158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8" name="Rectangle 48"/>
            <p:cNvSpPr>
              <a:spLocks noChangeArrowheads="1"/>
            </p:cNvSpPr>
            <p:nvPr/>
          </p:nvSpPr>
          <p:spPr bwMode="auto">
            <a:xfrm>
              <a:off x="4952" y="95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9" name="Rectangle 49"/>
            <p:cNvSpPr>
              <a:spLocks noChangeArrowheads="1"/>
            </p:cNvSpPr>
            <p:nvPr/>
          </p:nvSpPr>
          <p:spPr bwMode="auto">
            <a:xfrm>
              <a:off x="5315" y="12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0" name="Rectangle 50"/>
            <p:cNvSpPr>
              <a:spLocks noChangeArrowheads="1"/>
            </p:cNvSpPr>
            <p:nvPr/>
          </p:nvSpPr>
          <p:spPr bwMode="auto">
            <a:xfrm>
              <a:off x="5088" y="10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1" name="Rectangle 51"/>
            <p:cNvSpPr>
              <a:spLocks noChangeArrowheads="1"/>
            </p:cNvSpPr>
            <p:nvPr/>
          </p:nvSpPr>
          <p:spPr bwMode="auto">
            <a:xfrm>
              <a:off x="5270" y="95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2" name="Oval 52"/>
            <p:cNvSpPr>
              <a:spLocks noChangeArrowheads="1"/>
            </p:cNvSpPr>
            <p:nvPr/>
          </p:nvSpPr>
          <p:spPr bwMode="auto">
            <a:xfrm>
              <a:off x="4090" y="1956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3" name="Oval 53"/>
            <p:cNvSpPr>
              <a:spLocks noChangeArrowheads="1"/>
            </p:cNvSpPr>
            <p:nvPr/>
          </p:nvSpPr>
          <p:spPr bwMode="auto">
            <a:xfrm>
              <a:off x="4589" y="1729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4" name="Oval 54"/>
            <p:cNvSpPr>
              <a:spLocks noChangeArrowheads="1"/>
            </p:cNvSpPr>
            <p:nvPr/>
          </p:nvSpPr>
          <p:spPr bwMode="auto">
            <a:xfrm>
              <a:off x="4725" y="1865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5" name="Oval 55"/>
            <p:cNvSpPr>
              <a:spLocks noChangeArrowheads="1"/>
            </p:cNvSpPr>
            <p:nvPr/>
          </p:nvSpPr>
          <p:spPr bwMode="auto">
            <a:xfrm>
              <a:off x="3909" y="1140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6" name="Oval 56"/>
            <p:cNvSpPr>
              <a:spLocks noChangeArrowheads="1"/>
            </p:cNvSpPr>
            <p:nvPr/>
          </p:nvSpPr>
          <p:spPr bwMode="auto">
            <a:xfrm>
              <a:off x="4045" y="1276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7" name="Oval 57"/>
            <p:cNvSpPr>
              <a:spLocks noChangeArrowheads="1"/>
            </p:cNvSpPr>
            <p:nvPr/>
          </p:nvSpPr>
          <p:spPr bwMode="auto">
            <a:xfrm>
              <a:off x="4181" y="150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8" name="Oval 58"/>
            <p:cNvSpPr>
              <a:spLocks noChangeArrowheads="1"/>
            </p:cNvSpPr>
            <p:nvPr/>
          </p:nvSpPr>
          <p:spPr bwMode="auto">
            <a:xfrm>
              <a:off x="4363" y="191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9" name="Oval 59"/>
            <p:cNvSpPr>
              <a:spLocks noChangeArrowheads="1"/>
            </p:cNvSpPr>
            <p:nvPr/>
          </p:nvSpPr>
          <p:spPr bwMode="auto">
            <a:xfrm>
              <a:off x="4453" y="168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0" name="Oval 60"/>
            <p:cNvSpPr>
              <a:spLocks noChangeArrowheads="1"/>
            </p:cNvSpPr>
            <p:nvPr/>
          </p:nvSpPr>
          <p:spPr bwMode="auto">
            <a:xfrm>
              <a:off x="3773" y="123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1" name="Oval 61"/>
            <p:cNvSpPr>
              <a:spLocks noChangeArrowheads="1"/>
            </p:cNvSpPr>
            <p:nvPr/>
          </p:nvSpPr>
          <p:spPr bwMode="auto">
            <a:xfrm>
              <a:off x="4045" y="150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2" name="Oval 62"/>
            <p:cNvSpPr>
              <a:spLocks noChangeArrowheads="1"/>
            </p:cNvSpPr>
            <p:nvPr/>
          </p:nvSpPr>
          <p:spPr bwMode="auto">
            <a:xfrm>
              <a:off x="3909" y="1367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3" name="Oval 63"/>
            <p:cNvSpPr>
              <a:spLocks noChangeArrowheads="1"/>
            </p:cNvSpPr>
            <p:nvPr/>
          </p:nvSpPr>
          <p:spPr bwMode="auto">
            <a:xfrm>
              <a:off x="4181" y="1639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4" name="Oval 64"/>
            <p:cNvSpPr>
              <a:spLocks noChangeArrowheads="1"/>
            </p:cNvSpPr>
            <p:nvPr/>
          </p:nvSpPr>
          <p:spPr bwMode="auto">
            <a:xfrm>
              <a:off x="4317" y="1775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5" name="Oval 65"/>
            <p:cNvSpPr>
              <a:spLocks noChangeArrowheads="1"/>
            </p:cNvSpPr>
            <p:nvPr/>
          </p:nvSpPr>
          <p:spPr bwMode="auto">
            <a:xfrm>
              <a:off x="3818" y="1548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6" name="Oval 66"/>
            <p:cNvSpPr>
              <a:spLocks noChangeArrowheads="1"/>
            </p:cNvSpPr>
            <p:nvPr/>
          </p:nvSpPr>
          <p:spPr bwMode="auto">
            <a:xfrm>
              <a:off x="3954" y="168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7" name="Oval 67"/>
            <p:cNvSpPr>
              <a:spLocks noChangeArrowheads="1"/>
            </p:cNvSpPr>
            <p:nvPr/>
          </p:nvSpPr>
          <p:spPr bwMode="auto">
            <a:xfrm>
              <a:off x="4090" y="1820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8" name="Oval 68"/>
            <p:cNvSpPr>
              <a:spLocks noChangeArrowheads="1"/>
            </p:cNvSpPr>
            <p:nvPr/>
          </p:nvSpPr>
          <p:spPr bwMode="auto">
            <a:xfrm>
              <a:off x="3818" y="1820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432" name="Group 72"/>
          <p:cNvGrpSpPr>
            <a:grpSpLocks/>
          </p:cNvGrpSpPr>
          <p:nvPr/>
        </p:nvGrpSpPr>
        <p:grpSpPr bwMode="auto">
          <a:xfrm>
            <a:off x="7067551" y="908051"/>
            <a:ext cx="2606675" cy="2341563"/>
            <a:chOff x="3492" y="572"/>
            <a:chExt cx="1642" cy="1475"/>
          </a:xfrm>
        </p:grpSpPr>
        <p:sp>
          <p:nvSpPr>
            <p:cNvPr id="15430" name="Line 70"/>
            <p:cNvSpPr>
              <a:spLocks noChangeShapeType="1"/>
            </p:cNvSpPr>
            <p:nvPr/>
          </p:nvSpPr>
          <p:spPr bwMode="auto">
            <a:xfrm>
              <a:off x="3606" y="572"/>
              <a:ext cx="1528" cy="14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1" name="Text Box 71"/>
            <p:cNvSpPr txBox="1">
              <a:spLocks noChangeArrowheads="1"/>
            </p:cNvSpPr>
            <p:nvPr/>
          </p:nvSpPr>
          <p:spPr bwMode="auto">
            <a:xfrm>
              <a:off x="3492" y="574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i="1">
                  <a:solidFill>
                    <a:schemeClr val="tx1"/>
                  </a:solidFill>
                </a:rPr>
                <a:t>h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21556575"/>
      </p:ext>
    </p:extLst>
  </p:cSld>
  <p:clrMapOvr>
    <a:masterClrMapping/>
  </p:clrMapOvr>
  <p:transition advTm="987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9D5CF-CBF5-3749-985F-92C67BB05D46}" type="slidenum">
              <a:rPr lang="he-IL" altLang="en-US"/>
              <a:pPr/>
              <a:t>9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623888"/>
          </a:xfrm>
        </p:spPr>
        <p:txBody>
          <a:bodyPr/>
          <a:lstStyle/>
          <a:p>
            <a:r>
              <a:rPr lang="en-US" altLang="en-US" sz="3200" dirty="0"/>
              <a:t>Risk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73175"/>
            <a:ext cx="10515600" cy="4351338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i="1" dirty="0">
                <a:solidFill>
                  <a:schemeClr val="accent2"/>
                </a:solidFill>
              </a:rPr>
              <a:t>loss function</a:t>
            </a:r>
            <a:r>
              <a:rPr lang="en-US" altLang="en-US" dirty="0"/>
              <a:t>		</a:t>
            </a:r>
            <a:r>
              <a:rPr lang="en-US" altLang="en-US" dirty="0" smtClean="0"/>
              <a:t>  is </a:t>
            </a:r>
            <a:r>
              <a:rPr lang="en-US" altLang="en-US" dirty="0"/>
              <a:t>a measure of the </a:t>
            </a:r>
            <a:r>
              <a:rPr lang="en-US" altLang="en-US" b="1" i="1" dirty="0">
                <a:solidFill>
                  <a:schemeClr val="accent2"/>
                </a:solidFill>
              </a:rPr>
              <a:t>classification </a:t>
            </a:r>
            <a:r>
              <a:rPr lang="en-US" altLang="en-US" b="1" i="1" dirty="0" smtClean="0">
                <a:solidFill>
                  <a:schemeClr val="accent2"/>
                </a:solidFill>
              </a:rPr>
              <a:t>quality</a:t>
            </a:r>
            <a:endParaRPr lang="en-US" altLang="en-US" dirty="0"/>
          </a:p>
          <a:p>
            <a:r>
              <a:rPr lang="en-US" altLang="en-US" dirty="0"/>
              <a:t>Example: the </a:t>
            </a:r>
            <a:r>
              <a:rPr lang="en-US" altLang="en-US" b="1" i="1" dirty="0">
                <a:solidFill>
                  <a:schemeClr val="accent2"/>
                </a:solidFill>
              </a:rPr>
              <a:t>0-1 loss</a:t>
            </a:r>
            <a:r>
              <a:rPr lang="en-US" altLang="en-US" dirty="0" smtClean="0"/>
              <a:t>:</a:t>
            </a:r>
            <a:endParaRPr lang="en-US" altLang="en-US" dirty="0"/>
          </a:p>
          <a:p>
            <a:r>
              <a:rPr lang="en-US" altLang="en-US" b="1" dirty="0">
                <a:solidFill>
                  <a:schemeClr val="accent2"/>
                </a:solidFill>
              </a:rPr>
              <a:t>Risk</a:t>
            </a:r>
            <a:r>
              <a:rPr lang="en-US" altLang="en-US" b="1" dirty="0"/>
              <a:t> </a:t>
            </a:r>
            <a:r>
              <a:rPr lang="en-US" altLang="en-US" dirty="0"/>
              <a:t>– the expected loss: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Assuming </a:t>
            </a:r>
            <a:r>
              <a:rPr lang="en-US" altLang="en-US" dirty="0"/>
              <a:t>a distribution D over the data </a:t>
            </a:r>
            <a:r>
              <a:rPr lang="en-US" altLang="en-US" dirty="0" err="1"/>
              <a:t>XxY</a:t>
            </a:r>
            <a:r>
              <a:rPr lang="en-US" altLang="en-US" dirty="0"/>
              <a:t>, the risk is the expected probability of returning a wrong prediction on a sample drawn randomly from </a:t>
            </a:r>
            <a:r>
              <a:rPr lang="en-US" altLang="en-US" dirty="0" smtClean="0"/>
              <a:t>D</a:t>
            </a:r>
            <a:endParaRPr lang="en-US" altLang="en-US" dirty="0"/>
          </a:p>
          <a:p>
            <a:r>
              <a:rPr lang="en-US" altLang="en-US" dirty="0"/>
              <a:t>The learning algorithms aims to find a hypothesis with a minimal risk: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extLst/>
          </p:nvPr>
        </p:nvGraphicFramePr>
        <p:xfrm>
          <a:off x="4583113" y="1902620"/>
          <a:ext cx="298608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1498320" imgH="203040" progId="Equation.3">
                  <p:embed/>
                </p:oleObj>
              </mc:Choice>
              <mc:Fallback>
                <p:oleObj name="Equation" r:id="rId4" imgW="1498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1902620"/>
                        <a:ext cx="2986087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>
            <p:extLst/>
          </p:nvPr>
        </p:nvGraphicFramePr>
        <p:xfrm>
          <a:off x="3423445" y="1350963"/>
          <a:ext cx="13160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6" imgW="660240" imgH="203040" progId="Equation.3">
                  <p:embed/>
                </p:oleObj>
              </mc:Choice>
              <mc:Fallback>
                <p:oleObj name="Equation" r:id="rId6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3445" y="1350963"/>
                        <a:ext cx="131603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>
            <p:extLst/>
          </p:nvPr>
        </p:nvGraphicFramePr>
        <p:xfrm>
          <a:off x="3581400" y="2627313"/>
          <a:ext cx="7599363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8" imgW="3340080" imgH="279360" progId="Equation.3">
                  <p:embed/>
                </p:oleObj>
              </mc:Choice>
              <mc:Fallback>
                <p:oleObj name="Equation" r:id="rId8" imgW="33400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27313"/>
                        <a:ext cx="7599363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>
            <p:extLst/>
          </p:nvPr>
        </p:nvGraphicFramePr>
        <p:xfrm>
          <a:off x="4583113" y="5071269"/>
          <a:ext cx="21367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10" imgW="1104840" imgH="317160" progId="Equation.3">
                  <p:embed/>
                </p:oleObj>
              </mc:Choice>
              <mc:Fallback>
                <p:oleObj name="Equation" r:id="rId10" imgW="110484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5071269"/>
                        <a:ext cx="213677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279631846"/>
      </p:ext>
    </p:extLst>
  </p:cSld>
  <p:clrMapOvr>
    <a:masterClrMapping/>
  </p:clrMapOvr>
  <p:transition advTm="73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7E845-6D97-FC44-8FAD-CBE927599987}" type="slidenum">
              <a:rPr lang="he-IL" altLang="en-US"/>
              <a:pPr/>
              <a:t>10</a:t>
            </a:fld>
            <a:endParaRPr lang="en-US" altLang="en-US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981075"/>
            <a:ext cx="8677275" cy="468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72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2A2E-DB67-6B41-972E-8F574F08F808}" type="slidenum">
              <a:rPr lang="he-IL" altLang="en-US"/>
              <a:pPr/>
              <a:t>11</a:t>
            </a:fld>
            <a:endParaRPr lang="en-US" alt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Arial" charset="0"/>
                <a:cs typeface="Arial" charset="0"/>
              </a:rPr>
              <a:t>Training Vs. Test Error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6563" y="1773239"/>
            <a:ext cx="8686800" cy="4479925"/>
          </a:xfrm>
        </p:spPr>
        <p:txBody>
          <a:bodyPr/>
          <a:lstStyle/>
          <a:p>
            <a:r>
              <a:rPr lang="en-US" altLang="en-US" sz="1800"/>
              <a:t>The hypotheses class H should be complicated enough to capture important properties of the data</a:t>
            </a:r>
          </a:p>
          <a:p>
            <a:r>
              <a:rPr lang="en-US" altLang="en-US" sz="1800"/>
              <a:t>But too complex hypotheses may cause </a:t>
            </a:r>
            <a:r>
              <a:rPr lang="en-US" altLang="en-US" sz="1800" b="1" i="1">
                <a:solidFill>
                  <a:srgbClr val="FF0000"/>
                </a:solidFill>
              </a:rPr>
              <a:t>overfit</a:t>
            </a:r>
          </a:p>
          <a:p>
            <a:pPr>
              <a:buFont typeface="Wingdings" charset="2"/>
              <a:buNone/>
            </a:pPr>
            <a:endParaRPr lang="en-US" altLang="en-US" sz="1800"/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2132807" y="3075783"/>
            <a:ext cx="2952750" cy="2016125"/>
            <a:chOff x="793" y="2795"/>
            <a:chExt cx="1860" cy="1270"/>
          </a:xfrm>
        </p:grpSpPr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793" y="2795"/>
              <a:ext cx="1860" cy="1270"/>
            </a:xfrm>
            <a:prstGeom prst="rect">
              <a:avLst/>
            </a:prstGeom>
            <a:solidFill>
              <a:srgbClr val="E2E5F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6" name="Freeform 92"/>
            <p:cNvSpPr>
              <a:spLocks/>
            </p:cNvSpPr>
            <p:nvPr/>
          </p:nvSpPr>
          <p:spPr bwMode="auto">
            <a:xfrm>
              <a:off x="930" y="2795"/>
              <a:ext cx="1270" cy="1270"/>
            </a:xfrm>
            <a:custGeom>
              <a:avLst/>
              <a:gdLst>
                <a:gd name="T0" fmla="*/ 0 w 1270"/>
                <a:gd name="T1" fmla="*/ 0 h 1270"/>
                <a:gd name="T2" fmla="*/ 362 w 1270"/>
                <a:gd name="T3" fmla="*/ 181 h 1270"/>
                <a:gd name="T4" fmla="*/ 226 w 1270"/>
                <a:gd name="T5" fmla="*/ 635 h 1270"/>
                <a:gd name="T6" fmla="*/ 544 w 1270"/>
                <a:gd name="T7" fmla="*/ 635 h 1270"/>
                <a:gd name="T8" fmla="*/ 680 w 1270"/>
                <a:gd name="T9" fmla="*/ 680 h 1270"/>
                <a:gd name="T10" fmla="*/ 635 w 1270"/>
                <a:gd name="T11" fmla="*/ 817 h 1270"/>
                <a:gd name="T12" fmla="*/ 771 w 1270"/>
                <a:gd name="T13" fmla="*/ 817 h 1270"/>
                <a:gd name="T14" fmla="*/ 861 w 1270"/>
                <a:gd name="T15" fmla="*/ 680 h 1270"/>
                <a:gd name="T16" fmla="*/ 907 w 1270"/>
                <a:gd name="T17" fmla="*/ 726 h 1270"/>
                <a:gd name="T18" fmla="*/ 997 w 1270"/>
                <a:gd name="T19" fmla="*/ 862 h 1270"/>
                <a:gd name="T20" fmla="*/ 1270 w 1270"/>
                <a:gd name="T21" fmla="*/ 1270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0" h="1270">
                  <a:moveTo>
                    <a:pt x="0" y="0"/>
                  </a:moveTo>
                  <a:cubicBezTo>
                    <a:pt x="162" y="37"/>
                    <a:pt x="324" y="75"/>
                    <a:pt x="362" y="181"/>
                  </a:cubicBezTo>
                  <a:cubicBezTo>
                    <a:pt x="400" y="287"/>
                    <a:pt x="196" y="559"/>
                    <a:pt x="226" y="635"/>
                  </a:cubicBezTo>
                  <a:cubicBezTo>
                    <a:pt x="256" y="711"/>
                    <a:pt x="468" y="627"/>
                    <a:pt x="544" y="635"/>
                  </a:cubicBezTo>
                  <a:cubicBezTo>
                    <a:pt x="620" y="643"/>
                    <a:pt x="665" y="650"/>
                    <a:pt x="680" y="680"/>
                  </a:cubicBezTo>
                  <a:cubicBezTo>
                    <a:pt x="695" y="710"/>
                    <a:pt x="620" y="794"/>
                    <a:pt x="635" y="817"/>
                  </a:cubicBezTo>
                  <a:cubicBezTo>
                    <a:pt x="650" y="840"/>
                    <a:pt x="733" y="840"/>
                    <a:pt x="771" y="817"/>
                  </a:cubicBezTo>
                  <a:cubicBezTo>
                    <a:pt x="809" y="794"/>
                    <a:pt x="838" y="695"/>
                    <a:pt x="861" y="680"/>
                  </a:cubicBezTo>
                  <a:cubicBezTo>
                    <a:pt x="884" y="665"/>
                    <a:pt x="884" y="696"/>
                    <a:pt x="907" y="726"/>
                  </a:cubicBezTo>
                  <a:cubicBezTo>
                    <a:pt x="930" y="756"/>
                    <a:pt x="937" y="771"/>
                    <a:pt x="997" y="862"/>
                  </a:cubicBezTo>
                  <a:cubicBezTo>
                    <a:pt x="1057" y="953"/>
                    <a:pt x="1240" y="1217"/>
                    <a:pt x="1270" y="1270"/>
                  </a:cubicBezTo>
                </a:path>
              </a:pathLst>
            </a:custGeom>
            <a:noFill/>
            <a:ln w="19050" cap="flat" cmpd="sng">
              <a:solidFill>
                <a:srgbClr val="6699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Oval 16"/>
            <p:cNvSpPr>
              <a:spLocks noChangeArrowheads="1"/>
            </p:cNvSpPr>
            <p:nvPr/>
          </p:nvSpPr>
          <p:spPr bwMode="auto">
            <a:xfrm>
              <a:off x="839" y="302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1" name="Oval 17"/>
            <p:cNvSpPr>
              <a:spLocks noChangeArrowheads="1"/>
            </p:cNvSpPr>
            <p:nvPr/>
          </p:nvSpPr>
          <p:spPr bwMode="auto">
            <a:xfrm>
              <a:off x="1156" y="293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2" name="Oval 18"/>
            <p:cNvSpPr>
              <a:spLocks noChangeArrowheads="1"/>
            </p:cNvSpPr>
            <p:nvPr/>
          </p:nvSpPr>
          <p:spPr bwMode="auto">
            <a:xfrm>
              <a:off x="1202" y="302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1383" y="3475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4" name="Oval 20"/>
            <p:cNvSpPr>
              <a:spLocks noChangeArrowheads="1"/>
            </p:cNvSpPr>
            <p:nvPr/>
          </p:nvSpPr>
          <p:spPr bwMode="auto">
            <a:xfrm>
              <a:off x="1519" y="3520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5" name="Oval 21"/>
            <p:cNvSpPr>
              <a:spLocks noChangeArrowheads="1"/>
            </p:cNvSpPr>
            <p:nvPr/>
          </p:nvSpPr>
          <p:spPr bwMode="auto">
            <a:xfrm>
              <a:off x="1791" y="352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>
              <a:off x="1837" y="361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>
              <a:off x="1927" y="3928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676" name="Group 52"/>
            <p:cNvGrpSpPr>
              <a:grpSpLocks/>
            </p:cNvGrpSpPr>
            <p:nvPr/>
          </p:nvGrpSpPr>
          <p:grpSpPr bwMode="auto">
            <a:xfrm>
              <a:off x="1202" y="2840"/>
              <a:ext cx="997" cy="997"/>
              <a:chOff x="1202" y="2931"/>
              <a:chExt cx="997" cy="997"/>
            </a:xfrm>
          </p:grpSpPr>
          <p:sp>
            <p:nvSpPr>
              <p:cNvPr id="26648" name="Rectangle 24"/>
              <p:cNvSpPr>
                <a:spLocks noChangeArrowheads="1"/>
              </p:cNvSpPr>
              <p:nvPr/>
            </p:nvSpPr>
            <p:spPr bwMode="auto">
              <a:xfrm>
                <a:off x="1202" y="2931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9" name="Rectangle 25"/>
              <p:cNvSpPr>
                <a:spLocks noChangeArrowheads="1"/>
              </p:cNvSpPr>
              <p:nvPr/>
            </p:nvSpPr>
            <p:spPr bwMode="auto">
              <a:xfrm>
                <a:off x="1338" y="3067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Rectangle 26"/>
              <p:cNvSpPr>
                <a:spLocks noChangeArrowheads="1"/>
              </p:cNvSpPr>
              <p:nvPr/>
            </p:nvSpPr>
            <p:spPr bwMode="auto">
              <a:xfrm>
                <a:off x="1474" y="3203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Rectangle 27"/>
              <p:cNvSpPr>
                <a:spLocks noChangeArrowheads="1"/>
              </p:cNvSpPr>
              <p:nvPr/>
            </p:nvSpPr>
            <p:spPr bwMode="auto">
              <a:xfrm>
                <a:off x="1610" y="3339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Rectangle 28"/>
              <p:cNvSpPr>
                <a:spLocks noChangeArrowheads="1"/>
              </p:cNvSpPr>
              <p:nvPr/>
            </p:nvSpPr>
            <p:spPr bwMode="auto">
              <a:xfrm>
                <a:off x="1746" y="3475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Rectangle 29"/>
              <p:cNvSpPr>
                <a:spLocks noChangeArrowheads="1"/>
              </p:cNvSpPr>
              <p:nvPr/>
            </p:nvSpPr>
            <p:spPr bwMode="auto">
              <a:xfrm>
                <a:off x="1882" y="3611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Rectangle 30"/>
              <p:cNvSpPr>
                <a:spLocks noChangeArrowheads="1"/>
              </p:cNvSpPr>
              <p:nvPr/>
            </p:nvSpPr>
            <p:spPr bwMode="auto">
              <a:xfrm>
                <a:off x="2018" y="3747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5" name="Rectangle 31"/>
              <p:cNvSpPr>
                <a:spLocks noChangeArrowheads="1"/>
              </p:cNvSpPr>
              <p:nvPr/>
            </p:nvSpPr>
            <p:spPr bwMode="auto">
              <a:xfrm>
                <a:off x="2154" y="3883"/>
                <a:ext cx="45" cy="4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56" name="Rectangle 32"/>
            <p:cNvSpPr>
              <a:spLocks noChangeArrowheads="1"/>
            </p:cNvSpPr>
            <p:nvPr/>
          </p:nvSpPr>
          <p:spPr bwMode="auto">
            <a:xfrm>
              <a:off x="1791" y="3022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1927" y="3158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2154" y="3339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9" name="Line 35"/>
            <p:cNvSpPr>
              <a:spLocks noChangeShapeType="1"/>
            </p:cNvSpPr>
            <p:nvPr/>
          </p:nvSpPr>
          <p:spPr bwMode="auto">
            <a:xfrm>
              <a:off x="930" y="2795"/>
              <a:ext cx="1270" cy="12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8" name="Rectangle 54"/>
            <p:cNvSpPr>
              <a:spLocks noChangeArrowheads="1"/>
            </p:cNvSpPr>
            <p:nvPr/>
          </p:nvSpPr>
          <p:spPr bwMode="auto">
            <a:xfrm>
              <a:off x="1247" y="3339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9" name="Rectangle 55"/>
            <p:cNvSpPr>
              <a:spLocks noChangeArrowheads="1"/>
            </p:cNvSpPr>
            <p:nvPr/>
          </p:nvSpPr>
          <p:spPr bwMode="auto">
            <a:xfrm>
              <a:off x="1338" y="32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0" name="Rectangle 56"/>
            <p:cNvSpPr>
              <a:spLocks noChangeArrowheads="1"/>
            </p:cNvSpPr>
            <p:nvPr/>
          </p:nvSpPr>
          <p:spPr bwMode="auto">
            <a:xfrm>
              <a:off x="1610" y="3339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Rectangle 57"/>
            <p:cNvSpPr>
              <a:spLocks noChangeArrowheads="1"/>
            </p:cNvSpPr>
            <p:nvPr/>
          </p:nvSpPr>
          <p:spPr bwMode="auto">
            <a:xfrm>
              <a:off x="1610" y="356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2" name="Rectangle 58"/>
            <p:cNvSpPr>
              <a:spLocks noChangeArrowheads="1"/>
            </p:cNvSpPr>
            <p:nvPr/>
          </p:nvSpPr>
          <p:spPr bwMode="auto">
            <a:xfrm>
              <a:off x="1973" y="3612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3" name="Rectangle 59"/>
            <p:cNvSpPr>
              <a:spLocks noChangeArrowheads="1"/>
            </p:cNvSpPr>
            <p:nvPr/>
          </p:nvSpPr>
          <p:spPr bwMode="auto">
            <a:xfrm>
              <a:off x="2018" y="3747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Rectangle 60"/>
            <p:cNvSpPr>
              <a:spLocks noChangeArrowheads="1"/>
            </p:cNvSpPr>
            <p:nvPr/>
          </p:nvSpPr>
          <p:spPr bwMode="auto">
            <a:xfrm>
              <a:off x="2154" y="3883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5" name="Rectangle 61"/>
            <p:cNvSpPr>
              <a:spLocks noChangeArrowheads="1"/>
            </p:cNvSpPr>
            <p:nvPr/>
          </p:nvSpPr>
          <p:spPr bwMode="auto">
            <a:xfrm>
              <a:off x="2426" y="388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6" name="Rectangle 62"/>
            <p:cNvSpPr>
              <a:spLocks noChangeArrowheads="1"/>
            </p:cNvSpPr>
            <p:nvPr/>
          </p:nvSpPr>
          <p:spPr bwMode="auto">
            <a:xfrm>
              <a:off x="1383" y="288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7" name="Rectangle 63"/>
            <p:cNvSpPr>
              <a:spLocks noChangeArrowheads="1"/>
            </p:cNvSpPr>
            <p:nvPr/>
          </p:nvSpPr>
          <p:spPr bwMode="auto">
            <a:xfrm>
              <a:off x="1655" y="288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8" name="Rectangle 64"/>
            <p:cNvSpPr>
              <a:spLocks noChangeArrowheads="1"/>
            </p:cNvSpPr>
            <p:nvPr/>
          </p:nvSpPr>
          <p:spPr bwMode="auto">
            <a:xfrm>
              <a:off x="1610" y="3113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Rectangle 65"/>
            <p:cNvSpPr>
              <a:spLocks noChangeArrowheads="1"/>
            </p:cNvSpPr>
            <p:nvPr/>
          </p:nvSpPr>
          <p:spPr bwMode="auto">
            <a:xfrm>
              <a:off x="1791" y="32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0" name="Rectangle 66"/>
            <p:cNvSpPr>
              <a:spLocks noChangeArrowheads="1"/>
            </p:cNvSpPr>
            <p:nvPr/>
          </p:nvSpPr>
          <p:spPr bwMode="auto">
            <a:xfrm>
              <a:off x="1927" y="3430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1" name="Rectangle 67"/>
            <p:cNvSpPr>
              <a:spLocks noChangeArrowheads="1"/>
            </p:cNvSpPr>
            <p:nvPr/>
          </p:nvSpPr>
          <p:spPr bwMode="auto">
            <a:xfrm>
              <a:off x="2018" y="32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2" name="Rectangle 68"/>
            <p:cNvSpPr>
              <a:spLocks noChangeArrowheads="1"/>
            </p:cNvSpPr>
            <p:nvPr/>
          </p:nvSpPr>
          <p:spPr bwMode="auto">
            <a:xfrm>
              <a:off x="2109" y="356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3" name="Rectangle 69"/>
            <p:cNvSpPr>
              <a:spLocks noChangeArrowheads="1"/>
            </p:cNvSpPr>
            <p:nvPr/>
          </p:nvSpPr>
          <p:spPr bwMode="auto">
            <a:xfrm>
              <a:off x="2335" y="351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4" name="Rectangle 70"/>
            <p:cNvSpPr>
              <a:spLocks noChangeArrowheads="1"/>
            </p:cNvSpPr>
            <p:nvPr/>
          </p:nvSpPr>
          <p:spPr bwMode="auto">
            <a:xfrm>
              <a:off x="2471" y="360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5" name="Rectangle 71"/>
            <p:cNvSpPr>
              <a:spLocks noChangeArrowheads="1"/>
            </p:cNvSpPr>
            <p:nvPr/>
          </p:nvSpPr>
          <p:spPr bwMode="auto">
            <a:xfrm>
              <a:off x="2018" y="29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6" name="Rectangle 72"/>
            <p:cNvSpPr>
              <a:spLocks noChangeArrowheads="1"/>
            </p:cNvSpPr>
            <p:nvPr/>
          </p:nvSpPr>
          <p:spPr bwMode="auto">
            <a:xfrm>
              <a:off x="2381" y="3294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7" name="Rectangle 73"/>
            <p:cNvSpPr>
              <a:spLocks noChangeArrowheads="1"/>
            </p:cNvSpPr>
            <p:nvPr/>
          </p:nvSpPr>
          <p:spPr bwMode="auto">
            <a:xfrm>
              <a:off x="2154" y="3112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8" name="Rectangle 74"/>
            <p:cNvSpPr>
              <a:spLocks noChangeArrowheads="1"/>
            </p:cNvSpPr>
            <p:nvPr/>
          </p:nvSpPr>
          <p:spPr bwMode="auto">
            <a:xfrm>
              <a:off x="2336" y="2976"/>
              <a:ext cx="45" cy="4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9" name="Oval 75"/>
            <p:cNvSpPr>
              <a:spLocks noChangeArrowheads="1"/>
            </p:cNvSpPr>
            <p:nvPr/>
          </p:nvSpPr>
          <p:spPr bwMode="auto">
            <a:xfrm>
              <a:off x="1156" y="397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0" name="Oval 76"/>
            <p:cNvSpPr>
              <a:spLocks noChangeArrowheads="1"/>
            </p:cNvSpPr>
            <p:nvPr/>
          </p:nvSpPr>
          <p:spPr bwMode="auto">
            <a:xfrm>
              <a:off x="1655" y="3747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1" name="Oval 77"/>
            <p:cNvSpPr>
              <a:spLocks noChangeArrowheads="1"/>
            </p:cNvSpPr>
            <p:nvPr/>
          </p:nvSpPr>
          <p:spPr bwMode="auto">
            <a:xfrm>
              <a:off x="1791" y="388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2" name="Oval 78"/>
            <p:cNvSpPr>
              <a:spLocks noChangeArrowheads="1"/>
            </p:cNvSpPr>
            <p:nvPr/>
          </p:nvSpPr>
          <p:spPr bwMode="auto">
            <a:xfrm>
              <a:off x="975" y="3158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3" name="Oval 79"/>
            <p:cNvSpPr>
              <a:spLocks noChangeArrowheads="1"/>
            </p:cNvSpPr>
            <p:nvPr/>
          </p:nvSpPr>
          <p:spPr bwMode="auto">
            <a:xfrm>
              <a:off x="1111" y="3294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4" name="Oval 80"/>
            <p:cNvSpPr>
              <a:spLocks noChangeArrowheads="1"/>
            </p:cNvSpPr>
            <p:nvPr/>
          </p:nvSpPr>
          <p:spPr bwMode="auto">
            <a:xfrm>
              <a:off x="1247" y="352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5" name="Oval 81"/>
            <p:cNvSpPr>
              <a:spLocks noChangeArrowheads="1"/>
            </p:cNvSpPr>
            <p:nvPr/>
          </p:nvSpPr>
          <p:spPr bwMode="auto">
            <a:xfrm>
              <a:off x="1429" y="3929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6" name="Oval 82"/>
            <p:cNvSpPr>
              <a:spLocks noChangeArrowheads="1"/>
            </p:cNvSpPr>
            <p:nvPr/>
          </p:nvSpPr>
          <p:spPr bwMode="auto">
            <a:xfrm>
              <a:off x="1519" y="370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7" name="Oval 83"/>
            <p:cNvSpPr>
              <a:spLocks noChangeArrowheads="1"/>
            </p:cNvSpPr>
            <p:nvPr/>
          </p:nvSpPr>
          <p:spPr bwMode="auto">
            <a:xfrm>
              <a:off x="839" y="3249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8" name="Oval 84"/>
            <p:cNvSpPr>
              <a:spLocks noChangeArrowheads="1"/>
            </p:cNvSpPr>
            <p:nvPr/>
          </p:nvSpPr>
          <p:spPr bwMode="auto">
            <a:xfrm>
              <a:off x="1111" y="3521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9" name="Oval 85"/>
            <p:cNvSpPr>
              <a:spLocks noChangeArrowheads="1"/>
            </p:cNvSpPr>
            <p:nvPr/>
          </p:nvSpPr>
          <p:spPr bwMode="auto">
            <a:xfrm>
              <a:off x="975" y="3385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0" name="Oval 86"/>
            <p:cNvSpPr>
              <a:spLocks noChangeArrowheads="1"/>
            </p:cNvSpPr>
            <p:nvPr/>
          </p:nvSpPr>
          <p:spPr bwMode="auto">
            <a:xfrm>
              <a:off x="1247" y="3657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1" name="Oval 87"/>
            <p:cNvSpPr>
              <a:spLocks noChangeArrowheads="1"/>
            </p:cNvSpPr>
            <p:nvPr/>
          </p:nvSpPr>
          <p:spPr bwMode="auto">
            <a:xfrm>
              <a:off x="1383" y="3793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2" name="Oval 88"/>
            <p:cNvSpPr>
              <a:spLocks noChangeArrowheads="1"/>
            </p:cNvSpPr>
            <p:nvPr/>
          </p:nvSpPr>
          <p:spPr bwMode="auto">
            <a:xfrm>
              <a:off x="884" y="3566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3" name="Oval 89"/>
            <p:cNvSpPr>
              <a:spLocks noChangeArrowheads="1"/>
            </p:cNvSpPr>
            <p:nvPr/>
          </p:nvSpPr>
          <p:spPr bwMode="auto">
            <a:xfrm>
              <a:off x="1020" y="3702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4" name="Oval 90"/>
            <p:cNvSpPr>
              <a:spLocks noChangeArrowheads="1"/>
            </p:cNvSpPr>
            <p:nvPr/>
          </p:nvSpPr>
          <p:spPr bwMode="auto">
            <a:xfrm>
              <a:off x="1156" y="3838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5" name="Oval 91"/>
            <p:cNvSpPr>
              <a:spLocks noChangeArrowheads="1"/>
            </p:cNvSpPr>
            <p:nvPr/>
          </p:nvSpPr>
          <p:spPr bwMode="auto">
            <a:xfrm>
              <a:off x="884" y="3838"/>
              <a:ext cx="45" cy="4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6720" name="Picture 96" descr="TrVsTsEr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6" y="2944021"/>
            <a:ext cx="37084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21" name="Rectangle 97"/>
          <p:cNvSpPr>
            <a:spLocks noChangeArrowheads="1"/>
          </p:cNvSpPr>
          <p:nvPr/>
        </p:nvSpPr>
        <p:spPr bwMode="auto">
          <a:xfrm>
            <a:off x="3216275" y="4545014"/>
            <a:ext cx="71438" cy="71437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2" name="Oval 98"/>
          <p:cNvSpPr>
            <a:spLocks noChangeArrowheads="1"/>
          </p:cNvSpPr>
          <p:nvPr/>
        </p:nvSpPr>
        <p:spPr bwMode="auto">
          <a:xfrm>
            <a:off x="3503614" y="5119689"/>
            <a:ext cx="71437" cy="73025"/>
          </a:xfrm>
          <a:prstGeom prst="ellipse">
            <a:avLst/>
          </a:prstGeom>
          <a:solidFill>
            <a:srgbClr val="0033CC"/>
          </a:solidFill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3" name="Rectangle 99"/>
          <p:cNvSpPr>
            <a:spLocks noChangeArrowheads="1"/>
          </p:cNvSpPr>
          <p:nvPr/>
        </p:nvSpPr>
        <p:spPr bwMode="auto">
          <a:xfrm>
            <a:off x="4546600" y="5875339"/>
            <a:ext cx="71438" cy="71437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4" name="Oval 100"/>
          <p:cNvSpPr>
            <a:spLocks noChangeArrowheads="1"/>
          </p:cNvSpPr>
          <p:nvPr/>
        </p:nvSpPr>
        <p:spPr bwMode="auto">
          <a:xfrm>
            <a:off x="3756025" y="5337176"/>
            <a:ext cx="71438" cy="73025"/>
          </a:xfrm>
          <a:prstGeom prst="ellipse">
            <a:avLst/>
          </a:prstGeom>
          <a:solidFill>
            <a:srgbClr val="0033CC"/>
          </a:solidFill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3871132"/>
      </p:ext>
    </p:extLst>
  </p:cSld>
  <p:clrMapOvr>
    <a:masterClrMapping/>
  </p:clrMapOvr>
  <p:transition advTm="1689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7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6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1" grpId="0" animBg="1"/>
      <p:bldP spid="26722" grpId="0" animBg="1"/>
      <p:bldP spid="26723" grpId="0" animBg="1"/>
      <p:bldP spid="267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7A4DB-3EA8-3147-8FAE-2BDD8BD2A6ED}" type="slidenum">
              <a:rPr lang="he-IL" altLang="en-US"/>
              <a:pPr/>
              <a:t>12</a:t>
            </a:fld>
            <a:endParaRPr lang="en-US" alt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600"/>
              <a:t>Occam’s Razor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6563" y="1874839"/>
            <a:ext cx="4749800" cy="4479925"/>
          </a:xfrm>
        </p:spPr>
        <p:txBody>
          <a:bodyPr/>
          <a:lstStyle/>
          <a:p>
            <a:r>
              <a:rPr lang="en-US" altLang="en-US" sz="1800"/>
              <a:t>14th-century English logician, theologian and Franciscan friar</a:t>
            </a:r>
          </a:p>
          <a:p>
            <a:r>
              <a:rPr lang="en-US" altLang="en-US" sz="1800"/>
              <a:t>Occam’s razor is a guiding principle for explaining phenomena</a:t>
            </a:r>
          </a:p>
          <a:p>
            <a:r>
              <a:rPr lang="en-US" altLang="en-US" sz="1800"/>
              <a:t>"Plurality must never be posited without necessity"</a:t>
            </a:r>
          </a:p>
          <a:p>
            <a:r>
              <a:rPr lang="en-US" altLang="en-US" sz="1800"/>
              <a:t>When considering a few explanations of the same phenomenon</a:t>
            </a:r>
            <a:br>
              <a:rPr lang="en-US" altLang="en-US" sz="1800"/>
            </a:br>
            <a:r>
              <a:rPr lang="en-US" altLang="en-US" sz="1800"/>
              <a:t>choose the simplest one, having fewest parameters</a:t>
            </a:r>
          </a:p>
        </p:txBody>
      </p:sp>
      <p:pic>
        <p:nvPicPr>
          <p:cNvPr id="27652" name="Picture 4" descr="ockham_raz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1341439"/>
            <a:ext cx="3476625" cy="54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102846"/>
      </p:ext>
    </p:extLst>
  </p:cSld>
  <p:clrMapOvr>
    <a:masterClrMapping/>
  </p:clrMapOvr>
  <p:transition advTm="3626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DD3E3-E426-D444-8D0B-2372C7AAED8F}" type="slidenum">
              <a:rPr lang="he-IL" altLang="en-US"/>
              <a:pPr/>
              <a:t>13</a:t>
            </a:fld>
            <a:endParaRPr lang="en-US" alt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Bias-Complexity (Bias-Variance) Tradeoff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Two components contribute to the generalization error:</a:t>
            </a:r>
          </a:p>
          <a:p>
            <a:pPr lvl="1"/>
            <a:endParaRPr lang="en-US" altLang="en-US" sz="2000" b="1" i="1" dirty="0"/>
          </a:p>
          <a:p>
            <a:pPr lvl="1"/>
            <a:r>
              <a:rPr lang="en-US" altLang="en-US" sz="2000" b="1" i="1" dirty="0">
                <a:solidFill>
                  <a:srgbClr val="FF5050"/>
                </a:solidFill>
              </a:rPr>
              <a:t>Approximation error </a:t>
            </a:r>
            <a:r>
              <a:rPr lang="en-US" altLang="en-US" sz="2000" dirty="0"/>
              <a:t>– due to the final size of our hypotheses class H</a:t>
            </a:r>
          </a:p>
          <a:p>
            <a:pPr lvl="2"/>
            <a:r>
              <a:rPr lang="en-US" altLang="en-US" dirty="0"/>
              <a:t>Inherent </a:t>
            </a:r>
            <a:r>
              <a:rPr lang="en-US" altLang="en-US" b="1" i="1" dirty="0">
                <a:solidFill>
                  <a:srgbClr val="FF5050"/>
                </a:solidFill>
              </a:rPr>
              <a:t>bias</a:t>
            </a:r>
            <a:r>
              <a:rPr lang="en-US" altLang="en-US" b="1" i="1" dirty="0"/>
              <a:t> </a:t>
            </a:r>
            <a:r>
              <a:rPr lang="en-US" altLang="en-US" dirty="0"/>
              <a:t>since H does not necessarily contain the true hypothesis</a:t>
            </a:r>
          </a:p>
          <a:p>
            <a:pPr lvl="2"/>
            <a:r>
              <a:rPr lang="en-US" altLang="en-US" dirty="0"/>
              <a:t>Decreases as |H| grows</a:t>
            </a:r>
          </a:p>
          <a:p>
            <a:pPr lvl="1"/>
            <a:endParaRPr lang="en-US" altLang="en-US" sz="2000" b="1" i="1" dirty="0"/>
          </a:p>
          <a:p>
            <a:pPr lvl="1"/>
            <a:r>
              <a:rPr lang="en-US" altLang="en-US" sz="2000" b="1" i="1" dirty="0">
                <a:solidFill>
                  <a:srgbClr val="FF5050"/>
                </a:solidFill>
              </a:rPr>
              <a:t>Estimation error</a:t>
            </a:r>
            <a:r>
              <a:rPr lang="en-US" altLang="en-US" sz="2000" b="1" i="1" dirty="0"/>
              <a:t> </a:t>
            </a:r>
            <a:r>
              <a:rPr lang="en-US" altLang="en-US" sz="2000" dirty="0"/>
              <a:t>– due to the final training set </a:t>
            </a:r>
          </a:p>
          <a:p>
            <a:pPr lvl="2"/>
            <a:r>
              <a:rPr lang="en-US" altLang="en-US" dirty="0"/>
              <a:t>Increases with the size (</a:t>
            </a:r>
            <a:r>
              <a:rPr lang="en-US" altLang="en-US" b="1" dirty="0">
                <a:solidFill>
                  <a:srgbClr val="FF5050"/>
                </a:solidFill>
              </a:rPr>
              <a:t>complexity</a:t>
            </a:r>
            <a:r>
              <a:rPr lang="en-US" altLang="en-US" dirty="0"/>
              <a:t>) of H</a:t>
            </a:r>
          </a:p>
          <a:p>
            <a:pPr lvl="2"/>
            <a:r>
              <a:rPr lang="en-US" altLang="en-US" dirty="0"/>
              <a:t>Variance increases with the size of H</a:t>
            </a:r>
          </a:p>
          <a:p>
            <a:pPr lvl="2"/>
            <a:r>
              <a:rPr lang="en-US" altLang="en-US" dirty="0"/>
              <a:t>Decreases with m (the training set size)</a:t>
            </a:r>
          </a:p>
          <a:p>
            <a:pPr lvl="2"/>
            <a:endParaRPr lang="en-US" altLang="en-US" dirty="0"/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9649060"/>
      </p:ext>
    </p:extLst>
  </p:cSld>
  <p:clrMapOvr>
    <a:masterClrMapping/>
  </p:clrMapOvr>
  <p:transition advTm="173766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Function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4082927"/>
            <a:ext cx="4330700" cy="533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2906469"/>
            <a:ext cx="530860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623" y="1875571"/>
            <a:ext cx="2400300" cy="736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8938" y="5894685"/>
            <a:ext cx="10128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mtClean="0"/>
              <a:t>T. </a:t>
            </a:r>
            <a:r>
              <a:rPr lang="en-US" altLang="en-US" dirty="0" smtClean="0"/>
              <a:t>Hastie, R. </a:t>
            </a:r>
            <a:r>
              <a:rPr lang="en-US" altLang="en-US" dirty="0" err="1" smtClean="0"/>
              <a:t>Tibshirani</a:t>
            </a:r>
            <a:r>
              <a:rPr lang="en-US" altLang="en-US" dirty="0" smtClean="0"/>
              <a:t>, and J. Friedman, </a:t>
            </a:r>
            <a:r>
              <a:rPr lang="en-US" altLang="en-US" dirty="0" smtClean="0">
                <a:hlinkClick r:id="rId5"/>
              </a:rPr>
              <a:t>The Elements of Statistical Learning: Data Mining, Inference, and Prediction</a:t>
            </a:r>
            <a:r>
              <a:rPr lang="en-US" altLang="en-US" dirty="0" smtClean="0"/>
              <a:t>, Springer. </a:t>
            </a:r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753" y="5041126"/>
            <a:ext cx="18288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 vs Bias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229" y="1027905"/>
            <a:ext cx="4136571" cy="518712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79714" y="2122714"/>
            <a:ext cx="62375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Aiming at robustness  - reduce variance of answers</a:t>
            </a:r>
          </a:p>
          <a:p>
            <a:r>
              <a:rPr lang="en-US" dirty="0" err="1" smtClean="0"/>
              <a:t>Kahneman</a:t>
            </a:r>
            <a:r>
              <a:rPr lang="en-US" dirty="0" smtClean="0"/>
              <a:t>, </a:t>
            </a:r>
            <a:r>
              <a:rPr lang="en-US" dirty="0" err="1" smtClean="0"/>
              <a:t>Rosenfield</a:t>
            </a:r>
            <a:r>
              <a:rPr lang="en-US" dirty="0" smtClean="0"/>
              <a:t>, Gandhi &amp; </a:t>
            </a:r>
            <a:r>
              <a:rPr lang="en-US" dirty="0" err="1" smtClean="0"/>
              <a:t>Blaser</a:t>
            </a:r>
            <a:r>
              <a:rPr lang="en-US" dirty="0" smtClean="0"/>
              <a:t> showed that a learning algorithm can detect the noisy cases and clean those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765"/>
            <a:ext cx="10515600" cy="1325563"/>
          </a:xfrm>
        </p:spPr>
        <p:txBody>
          <a:bodyPr/>
          <a:lstStyle/>
          <a:p>
            <a:r>
              <a:rPr lang="en-US" dirty="0" smtClean="0"/>
              <a:t>Designing a decision support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10" y="1051900"/>
            <a:ext cx="12027877" cy="547199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Creating a system that provides a recommendation of what would be best intervention from a final set of potential interventions requires the following</a:t>
            </a:r>
            <a:br>
              <a:rPr lang="en-US" dirty="0" smtClean="0"/>
            </a:b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Need </a:t>
            </a:r>
            <a:r>
              <a:rPr lang="en-US" dirty="0"/>
              <a:t>to address all aspects of the PICOT format - patient population of interest (P), intervention or area of interest (I), comparison intervention or group (C), outcome (O), and time (T)</a:t>
            </a: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</a:t>
            </a:r>
            <a:r>
              <a:rPr lang="en-US" dirty="0" smtClean="0"/>
              <a:t>efine ‘best’ – typically done by defining </a:t>
            </a:r>
            <a:r>
              <a:rPr lang="en-US" b="1" dirty="0" smtClean="0"/>
              <a:t>O</a:t>
            </a:r>
            <a:r>
              <a:rPr lang="en-US" dirty="0" smtClean="0"/>
              <a:t>utcome as binary (good/bad), ranked list (different levels of achievements) or with continuous variables that can be measured some </a:t>
            </a:r>
            <a:r>
              <a:rPr lang="en-US" b="1" dirty="0" smtClean="0"/>
              <a:t>T</a:t>
            </a:r>
            <a:r>
              <a:rPr lang="en-US" dirty="0" smtClean="0"/>
              <a:t>ime after the </a:t>
            </a:r>
            <a:r>
              <a:rPr lang="en-US" b="1" dirty="0" smtClean="0"/>
              <a:t>I</a:t>
            </a:r>
            <a:r>
              <a:rPr lang="en-US" dirty="0" smtClean="0"/>
              <a:t>ntervention of interest.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Second step – define the </a:t>
            </a:r>
            <a:r>
              <a:rPr lang="en-US" b="1" dirty="0" smtClean="0"/>
              <a:t>P</a:t>
            </a:r>
            <a:r>
              <a:rPr lang="en-US" dirty="0" smtClean="0"/>
              <a:t>opulation of interest, if relevant the </a:t>
            </a:r>
            <a:r>
              <a:rPr lang="en-US" b="1" dirty="0"/>
              <a:t>C</a:t>
            </a:r>
            <a:r>
              <a:rPr lang="en-US" dirty="0" smtClean="0"/>
              <a:t>omparison groups as well, the features to be used for making the decision and clean outliers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88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About AIDS/HIV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6EE7C-2452-1B4E-BFA5-8E238AB1A656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5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993" y="830446"/>
            <a:ext cx="10514542" cy="721961"/>
          </a:xfrm>
        </p:spPr>
        <p:txBody>
          <a:bodyPr vert="horz" wrap="square" lIns="108852" tIns="54426" rIns="108852" bIns="54426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850" y="1473371"/>
            <a:ext cx="3467851" cy="1248067"/>
          </a:xfrm>
        </p:spPr>
        <p:txBody>
          <a:bodyPr vert="horz" wrap="square" lIns="108852" tIns="54426" rIns="108852" bIns="54426" numCol="1" anchor="t" anchorCtr="0" compatLnSpc="1">
            <a:prstTxWarp prst="textNoShape">
              <a:avLst/>
            </a:prstTxWarp>
          </a:bodyPr>
          <a:lstStyle/>
          <a:p>
            <a:pPr indent="0">
              <a:buNone/>
            </a:pPr>
            <a:r>
              <a:rPr lang="en-US" sz="6416" b="1" dirty="0">
                <a:solidFill>
                  <a:srgbClr val="92D050"/>
                </a:solidFill>
              </a:rPr>
              <a:t>35 M</a:t>
            </a:r>
            <a:endParaRPr lang="en-US" sz="6416" dirty="0">
              <a:solidFill>
                <a:srgbClr val="92D05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90941" y="3119306"/>
            <a:ext cx="8012276" cy="123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3333" kern="0" dirty="0">
                <a:solidFill>
                  <a:srgbClr val="FFC000"/>
                </a:solidFill>
              </a:rPr>
              <a:t>70% of the people living with HIV, live in Sub Saharan Africa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8000" y="4728095"/>
            <a:ext cx="2394858" cy="99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118">
              <a:buNone/>
            </a:pPr>
            <a:r>
              <a:rPr lang="en-US" sz="6416" b="1" kern="0" dirty="0">
                <a:solidFill>
                  <a:srgbClr val="C00000"/>
                </a:solidFill>
              </a:rPr>
              <a:t>90% </a:t>
            </a:r>
            <a:endParaRPr lang="en-US" sz="6416" kern="0" dirty="0">
              <a:solidFill>
                <a:srgbClr val="C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590941" y="1519090"/>
            <a:ext cx="7712785" cy="1182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3333" kern="0" dirty="0">
                <a:solidFill>
                  <a:srgbClr val="92D050"/>
                </a:solidFill>
              </a:rPr>
              <a:t>At the end of 2013, 35 million people were living with HIV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00702" y="3073585"/>
            <a:ext cx="3343987" cy="107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118">
              <a:buNone/>
            </a:pPr>
            <a:r>
              <a:rPr lang="en-US" sz="6416" b="1" kern="0" dirty="0">
                <a:solidFill>
                  <a:srgbClr val="FFC000"/>
                </a:solidFill>
              </a:rPr>
              <a:t>70% </a:t>
            </a:r>
            <a:r>
              <a:rPr lang="en-US" sz="6416" kern="0" dirty="0">
                <a:solidFill>
                  <a:srgbClr val="FFC000"/>
                </a:solidFill>
              </a:rPr>
              <a:t/>
            </a:r>
            <a:br>
              <a:rPr lang="en-US" sz="6416" kern="0" dirty="0">
                <a:solidFill>
                  <a:srgbClr val="FFC000"/>
                </a:solidFill>
              </a:rPr>
            </a:br>
            <a:endParaRPr lang="en-US" sz="6416" kern="0" dirty="0">
              <a:solidFill>
                <a:srgbClr val="FFC000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590941" y="4773816"/>
            <a:ext cx="7712785" cy="119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3333" kern="0" dirty="0">
                <a:solidFill>
                  <a:srgbClr val="C00000"/>
                </a:solidFill>
              </a:rPr>
              <a:t>90% of the children living </a:t>
            </a:r>
            <a:br>
              <a:rPr lang="en-US" sz="3333" kern="0" dirty="0">
                <a:solidFill>
                  <a:srgbClr val="C00000"/>
                </a:solidFill>
              </a:rPr>
            </a:br>
            <a:r>
              <a:rPr lang="en-US" sz="3333" kern="0" dirty="0">
                <a:solidFill>
                  <a:srgbClr val="C00000"/>
                </a:solidFill>
              </a:rPr>
              <a:t>with HIV, live in Africa</a:t>
            </a:r>
          </a:p>
          <a:p>
            <a:pPr>
              <a:buFont typeface="Wingdings" pitchFamily="2" charset="2"/>
              <a:buNone/>
            </a:pPr>
            <a:endParaRPr lang="en-US" sz="1667" kern="0" dirty="0">
              <a:solidFill>
                <a:srgbClr val="C00000"/>
              </a:solidFill>
            </a:endParaRPr>
          </a:p>
        </p:txBody>
      </p:sp>
      <p:pic>
        <p:nvPicPr>
          <p:cNvPr id="28674" name="Picture 2" descr="http://www.nature.com/polopoly_fs/7.1574.1322671138!/image/F0021413-The_structure_of_HIV-SPL.jpg_gen/derivatives/landscape_300/F0021413-The_structure_of_HIV-S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5205" y="4269094"/>
            <a:ext cx="2752425" cy="1779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69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life cycle of the virus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Relevant drugs include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Protease Inhibitors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Reverse Transcriptase Inhibitors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Integrase Inhibitors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9DA1B8D-50E2-CF48-BFBD-99A35E646F3A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00" y="294456"/>
            <a:ext cx="3009900" cy="643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887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4726630" y="4689140"/>
            <a:ext cx="6809471" cy="1609293"/>
          </a:xfrm>
          <a:prstGeom prst="round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108852" tIns="54426" rIns="108852" bIns="54426" numCol="1" rtlCol="0" anchor="t" anchorCtr="0" compatLnSpc="1">
            <a:prstTxWarp prst="textNoShape">
              <a:avLst/>
            </a:prstTxWarp>
          </a:bodyPr>
          <a:lstStyle/>
          <a:p>
            <a:pPr defTabSz="1305791" eaLnBrk="1" hangingPunct="1"/>
            <a:endParaRPr lang="en-US" sz="2583" dirty="0">
              <a:solidFill>
                <a:schemeClr val="hlin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4726632" y="2948947"/>
            <a:ext cx="6809471" cy="1609293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108852" tIns="54426" rIns="108852" bIns="54426" numCol="1" rtlCol="0" anchor="t" anchorCtr="0" compatLnSpc="1">
            <a:prstTxWarp prst="textNoShape">
              <a:avLst/>
            </a:prstTxWarp>
          </a:bodyPr>
          <a:lstStyle/>
          <a:p>
            <a:pPr defTabSz="1305791" eaLnBrk="1" hangingPunct="1"/>
            <a:endParaRPr lang="en-US" sz="2583" dirty="0">
              <a:solidFill>
                <a:schemeClr val="hlin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731175" y="1219640"/>
            <a:ext cx="6809471" cy="1609293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108852" tIns="54426" rIns="108852" bIns="54426" numCol="1" rtlCol="0" anchor="t" anchorCtr="0" compatLnSpc="1">
            <a:prstTxWarp prst="textNoShape">
              <a:avLst/>
            </a:prstTxWarp>
          </a:bodyPr>
          <a:lstStyle/>
          <a:p>
            <a:pPr defTabSz="1305791" eaLnBrk="1" hangingPunct="1"/>
            <a:endParaRPr lang="en-US" sz="3333" dirty="0">
              <a:solidFill>
                <a:schemeClr val="hlin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993" y="830446"/>
            <a:ext cx="10514542" cy="721961"/>
          </a:xfrm>
        </p:spPr>
        <p:txBody>
          <a:bodyPr vert="horz" wrap="square" lIns="108852" tIns="54426" rIns="108852" bIns="54426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HIV: </a:t>
            </a:r>
            <a:r>
              <a:rPr lang="en-US" dirty="0" err="1" smtClean="0"/>
              <a:t>EuResist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0415" y="1268760"/>
            <a:ext cx="3467851" cy="124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118">
              <a:buNone/>
            </a:pPr>
            <a:r>
              <a:rPr lang="en-US" sz="6166" b="1" kern="0" dirty="0">
                <a:solidFill>
                  <a:srgbClr val="92D050"/>
                </a:solidFill>
              </a:rPr>
              <a:t>65,000</a:t>
            </a:r>
            <a:endParaRPr lang="en-US" sz="6166" kern="0" dirty="0">
              <a:solidFill>
                <a:srgbClr val="92D05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38768" y="1328767"/>
            <a:ext cx="6394282" cy="1182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2583" kern="0" dirty="0"/>
              <a:t>Data coming from 10 European </a:t>
            </a:r>
            <a:br>
              <a:rPr lang="en-US" sz="2583" kern="0" dirty="0"/>
            </a:br>
            <a:r>
              <a:rPr lang="en-US" sz="2583" kern="0" dirty="0"/>
              <a:t>centers covers medical records of 65,000 patients in the past 20 years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093918" y="3169410"/>
            <a:ext cx="6239133" cy="123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2583" kern="0" dirty="0"/>
              <a:t>Information for 160K therapy regimens provided to the patients</a:t>
            </a:r>
          </a:p>
          <a:p>
            <a:pPr marL="0" indent="15118">
              <a:buNone/>
            </a:pPr>
            <a:endParaRPr lang="en-US" sz="2583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0416" y="2900314"/>
            <a:ext cx="4591385" cy="107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118">
              <a:buNone/>
            </a:pPr>
            <a:r>
              <a:rPr lang="en-US" sz="6166" b="1" kern="0" dirty="0">
                <a:solidFill>
                  <a:srgbClr val="FFC000"/>
                </a:solidFill>
              </a:rPr>
              <a:t>160,000 </a:t>
            </a:r>
            <a:r>
              <a:rPr lang="en-US" sz="6166" kern="0" dirty="0">
                <a:solidFill>
                  <a:srgbClr val="FFC000"/>
                </a:solidFill>
              </a:rPr>
              <a:t/>
            </a:r>
            <a:br>
              <a:rPr lang="en-US" sz="6166" kern="0" dirty="0">
                <a:solidFill>
                  <a:srgbClr val="FFC000"/>
                </a:solidFill>
              </a:rPr>
            </a:br>
            <a:endParaRPr lang="en-US" sz="6166" kern="0" dirty="0">
              <a:solidFill>
                <a:srgbClr val="FFC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40416" y="4444707"/>
            <a:ext cx="3855385" cy="180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118">
              <a:buNone/>
            </a:pPr>
            <a:r>
              <a:rPr lang="en-US" sz="6166" b="1" kern="0" dirty="0">
                <a:solidFill>
                  <a:srgbClr val="C00000"/>
                </a:solidFill>
              </a:rPr>
              <a:t>50,000 x</a:t>
            </a:r>
            <a:br>
              <a:rPr lang="en-US" sz="6166" b="1" kern="0" dirty="0">
                <a:solidFill>
                  <a:srgbClr val="C00000"/>
                </a:solidFill>
              </a:rPr>
            </a:br>
            <a:r>
              <a:rPr lang="en-US" sz="6166" b="1" kern="0" dirty="0">
                <a:solidFill>
                  <a:srgbClr val="C00000"/>
                </a:solidFill>
              </a:rPr>
              <a:t>400 </a:t>
            </a:r>
            <a:endParaRPr lang="en-US" sz="6166" kern="0" dirty="0">
              <a:solidFill>
                <a:srgbClr val="C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938768" y="5061371"/>
            <a:ext cx="6394282" cy="119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34" tIns="54418" rIns="108834" bIns="54418" numCol="1" anchor="t" anchorCtr="0" compatLnSpc="1">
            <a:prstTxWarp prst="textNoShape">
              <a:avLst/>
            </a:prstTxWarp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30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25525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81138" indent="-225425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39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6028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58032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90036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220403" indent="-228918" algn="l" defTabSz="914559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5118">
              <a:buNone/>
            </a:pPr>
            <a:r>
              <a:rPr lang="en-US" sz="2583" kern="0" dirty="0"/>
              <a:t>Information of 200 million amino acids of the virus RT and PRO proteins </a:t>
            </a:r>
          </a:p>
        </p:txBody>
      </p:sp>
    </p:spTree>
    <p:extLst>
      <p:ext uri="{BB962C8B-B14F-4D97-AF65-F5344CB8AC3E}">
        <p14:creationId xmlns:p14="http://schemas.microsoft.com/office/powerpoint/2010/main" val="212818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34F48-2424-D144-BB73-172DD2F2E14B}" type="slidenum">
              <a:rPr lang="he-IL" altLang="en-US"/>
              <a:pPr/>
              <a:t>21</a:t>
            </a:fld>
            <a:endParaRPr lang="en-US" altLang="en-US"/>
          </a:p>
        </p:txBody>
      </p:sp>
      <p:sp>
        <p:nvSpPr>
          <p:cNvPr id="61442" name="Slide Number Placeholder 3"/>
          <p:cNvSpPr txBox="1">
            <a:spLocks noGrp="1"/>
          </p:cNvSpPr>
          <p:nvPr/>
        </p:nvSpPr>
        <p:spPr bwMode="black">
          <a:xfrm>
            <a:off x="1677989" y="6500814"/>
            <a:ext cx="10064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2" tIns="46036" rIns="92072" bIns="46036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4134425" indent="-33723263">
              <a:defRPr>
                <a:solidFill>
                  <a:schemeClr val="tx1"/>
                </a:solidFill>
                <a:latin typeface="Arial" charset="0"/>
              </a:defRPr>
            </a:lvl2pPr>
            <a:lvl3pPr marL="46526450" indent="-45704125"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fld id="{62FF1592-8DF9-0C4C-8748-BECFF82B8AED}" type="slidenum">
              <a:rPr lang="he-IL" altLang="en-US" sz="1000" b="1">
                <a:solidFill>
                  <a:srgbClr val="FFFFFF"/>
                </a:solidFill>
                <a:ea typeface="Times New Roman" charset="0"/>
                <a:cs typeface="Times New Roman" charset="0"/>
              </a:rPr>
              <a:pPr>
                <a:spcBef>
                  <a:spcPct val="50000"/>
                </a:spcBef>
              </a:pPr>
              <a:t>21</a:t>
            </a:fld>
            <a:endParaRPr lang="en-US" altLang="en-US" sz="1000" b="1">
              <a:solidFill>
                <a:srgbClr val="FFFFFF"/>
              </a:solidFill>
              <a:ea typeface="Times New Roman" charset="0"/>
              <a:cs typeface="Times New Roman" charset="0"/>
            </a:endParaRPr>
          </a:p>
        </p:txBody>
      </p:sp>
      <p:grpSp>
        <p:nvGrpSpPr>
          <p:cNvPr id="61443" name="Group 2"/>
          <p:cNvGrpSpPr>
            <a:grpSpLocks/>
          </p:cNvGrpSpPr>
          <p:nvPr/>
        </p:nvGrpSpPr>
        <p:grpSpPr bwMode="auto">
          <a:xfrm>
            <a:off x="2071688" y="1493838"/>
            <a:ext cx="7770812" cy="2370460"/>
            <a:chOff x="379" y="1062"/>
            <a:chExt cx="5376" cy="1685"/>
          </a:xfrm>
        </p:grpSpPr>
        <p:sp>
          <p:nvSpPr>
            <p:cNvPr id="61444" name="Text Box 3"/>
            <p:cNvSpPr txBox="1">
              <a:spLocks noChangeArrowheads="1"/>
            </p:cNvSpPr>
            <p:nvPr/>
          </p:nvSpPr>
          <p:spPr bwMode="auto">
            <a:xfrm>
              <a:off x="2367" y="1442"/>
              <a:ext cx="1593" cy="272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altLang="en-US">
                  <a:solidFill>
                    <a:srgbClr val="474759"/>
                  </a:solidFill>
                  <a:latin typeface="Verdana" charset="0"/>
                  <a:ea typeface="Times New Roman" charset="0"/>
                  <a:cs typeface="Times New Roman" charset="0"/>
                </a:rPr>
                <a:t>Treatment switch</a:t>
              </a:r>
            </a:p>
          </p:txBody>
        </p:sp>
        <p:sp>
          <p:nvSpPr>
            <p:cNvPr id="61445" name="Line 4"/>
            <p:cNvSpPr>
              <a:spLocks noChangeShapeType="1"/>
            </p:cNvSpPr>
            <p:nvPr/>
          </p:nvSpPr>
          <p:spPr bwMode="auto">
            <a:xfrm>
              <a:off x="3163" y="1716"/>
              <a:ext cx="0" cy="410"/>
            </a:xfrm>
            <a:prstGeom prst="line">
              <a:avLst/>
            </a:prstGeom>
            <a:noFill/>
            <a:ln w="19050">
              <a:solidFill>
                <a:srgbClr val="4747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61446" name="Group 5"/>
            <p:cNvGrpSpPr>
              <a:grpSpLocks/>
            </p:cNvGrpSpPr>
            <p:nvPr/>
          </p:nvGrpSpPr>
          <p:grpSpPr bwMode="auto">
            <a:xfrm>
              <a:off x="2814" y="2484"/>
              <a:ext cx="2641" cy="263"/>
              <a:chOff x="2814" y="2484"/>
              <a:chExt cx="2641" cy="263"/>
            </a:xfrm>
          </p:grpSpPr>
          <p:sp>
            <p:nvSpPr>
              <p:cNvPr id="61447" name="Line 6"/>
              <p:cNvSpPr>
                <a:spLocks noChangeShapeType="1"/>
              </p:cNvSpPr>
              <p:nvPr/>
            </p:nvSpPr>
            <p:spPr bwMode="auto">
              <a:xfrm>
                <a:off x="3163" y="2484"/>
                <a:ext cx="1943" cy="4"/>
              </a:xfrm>
              <a:prstGeom prst="line">
                <a:avLst/>
              </a:prstGeom>
              <a:noFill/>
              <a:ln w="19050">
                <a:solidFill>
                  <a:srgbClr val="47475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448" name="Text Box 7"/>
              <p:cNvSpPr txBox="1">
                <a:spLocks noChangeArrowheads="1"/>
              </p:cNvSpPr>
              <p:nvPr/>
            </p:nvSpPr>
            <p:spPr bwMode="auto">
              <a:xfrm>
                <a:off x="2814" y="2484"/>
                <a:ext cx="2641" cy="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4" tIns="45718" rIns="91434" bIns="45718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34134425" indent="-33723263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46526450" indent="-45704125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t-IT" altLang="en-US">
                    <a:solidFill>
                      <a:srgbClr val="474759"/>
                    </a:solidFill>
                    <a:latin typeface="Verdana" charset="0"/>
                    <a:ea typeface="Times New Roman" charset="0"/>
                    <a:cs typeface="Times New Roman" charset="0"/>
                  </a:rPr>
                  <a:t>Short-term model: 4-12 weeks</a:t>
                </a:r>
              </a:p>
            </p:txBody>
          </p:sp>
        </p:grpSp>
        <p:grpSp>
          <p:nvGrpSpPr>
            <p:cNvPr id="61449" name="Group 8"/>
            <p:cNvGrpSpPr>
              <a:grpSpLocks/>
            </p:cNvGrpSpPr>
            <p:nvPr/>
          </p:nvGrpSpPr>
          <p:grpSpPr bwMode="auto">
            <a:xfrm>
              <a:off x="4738" y="1430"/>
              <a:ext cx="1017" cy="684"/>
              <a:chOff x="4738" y="1430"/>
              <a:chExt cx="1017" cy="684"/>
            </a:xfrm>
          </p:grpSpPr>
          <p:sp>
            <p:nvSpPr>
              <p:cNvPr id="61450" name="Text Box 9"/>
              <p:cNvSpPr txBox="1">
                <a:spLocks noChangeArrowheads="1"/>
              </p:cNvSpPr>
              <p:nvPr/>
            </p:nvSpPr>
            <p:spPr bwMode="auto">
              <a:xfrm>
                <a:off x="4738" y="1430"/>
                <a:ext cx="1017" cy="272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rgbClr val="474759"/>
                </a:solidFill>
                <a:miter lim="800000"/>
                <a:headEnd/>
                <a:tailEnd/>
              </a:ln>
            </p:spPr>
            <p:txBody>
              <a:bodyPr lIns="91434" tIns="45718" rIns="91434" bIns="45718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34134425" indent="-33723263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46526450" indent="-45704125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t-IT" altLang="en-US">
                    <a:solidFill>
                      <a:srgbClr val="474759"/>
                    </a:solidFill>
                    <a:latin typeface="Verdana" charset="0"/>
                    <a:ea typeface="Times New Roman" charset="0"/>
                    <a:cs typeface="Times New Roman" charset="0"/>
                  </a:rPr>
                  <a:t>Viral load</a:t>
                </a:r>
              </a:p>
            </p:txBody>
          </p:sp>
          <p:sp>
            <p:nvSpPr>
              <p:cNvPr id="61451" name="Line 10"/>
              <p:cNvSpPr>
                <a:spLocks noChangeShapeType="1"/>
              </p:cNvSpPr>
              <p:nvPr/>
            </p:nvSpPr>
            <p:spPr bwMode="auto">
              <a:xfrm>
                <a:off x="5246" y="1704"/>
                <a:ext cx="0" cy="410"/>
              </a:xfrm>
              <a:prstGeom prst="line">
                <a:avLst/>
              </a:prstGeom>
              <a:noFill/>
              <a:ln w="19050">
                <a:solidFill>
                  <a:srgbClr val="47475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1452" name="Group 11"/>
            <p:cNvGrpSpPr>
              <a:grpSpLocks/>
            </p:cNvGrpSpPr>
            <p:nvPr/>
          </p:nvGrpSpPr>
          <p:grpSpPr bwMode="auto">
            <a:xfrm>
              <a:off x="379" y="1430"/>
              <a:ext cx="1017" cy="684"/>
              <a:chOff x="4738" y="1430"/>
              <a:chExt cx="1017" cy="684"/>
            </a:xfrm>
          </p:grpSpPr>
          <p:sp>
            <p:nvSpPr>
              <p:cNvPr id="61453" name="Text Box 12"/>
              <p:cNvSpPr txBox="1">
                <a:spLocks noChangeArrowheads="1"/>
              </p:cNvSpPr>
              <p:nvPr/>
            </p:nvSpPr>
            <p:spPr bwMode="auto">
              <a:xfrm>
                <a:off x="4738" y="1430"/>
                <a:ext cx="1017" cy="272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rgbClr val="474759"/>
                </a:solidFill>
                <a:miter lim="800000"/>
                <a:headEnd/>
                <a:tailEnd/>
              </a:ln>
            </p:spPr>
            <p:txBody>
              <a:bodyPr lIns="91434" tIns="45718" rIns="91434" bIns="45718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34134425" indent="-33723263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46526450" indent="-45704125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t-IT" altLang="en-US">
                    <a:solidFill>
                      <a:srgbClr val="474759"/>
                    </a:solidFill>
                    <a:latin typeface="Verdana" charset="0"/>
                    <a:ea typeface="Times New Roman" charset="0"/>
                    <a:cs typeface="Times New Roman" charset="0"/>
                  </a:rPr>
                  <a:t>Viral load</a:t>
                </a:r>
              </a:p>
            </p:txBody>
          </p:sp>
          <p:sp>
            <p:nvSpPr>
              <p:cNvPr id="61454" name="Line 13"/>
              <p:cNvSpPr>
                <a:spLocks noChangeShapeType="1"/>
              </p:cNvSpPr>
              <p:nvPr/>
            </p:nvSpPr>
            <p:spPr bwMode="auto">
              <a:xfrm>
                <a:off x="5246" y="1704"/>
                <a:ext cx="0" cy="410"/>
              </a:xfrm>
              <a:prstGeom prst="line">
                <a:avLst/>
              </a:prstGeom>
              <a:noFill/>
              <a:ln w="19050">
                <a:solidFill>
                  <a:srgbClr val="47475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455" name="Text Box 14"/>
            <p:cNvSpPr txBox="1">
              <a:spLocks noChangeArrowheads="1"/>
            </p:cNvSpPr>
            <p:nvPr/>
          </p:nvSpPr>
          <p:spPr bwMode="auto">
            <a:xfrm>
              <a:off x="379" y="1062"/>
              <a:ext cx="1008" cy="272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altLang="en-US">
                  <a:solidFill>
                    <a:srgbClr val="474759"/>
                  </a:solidFill>
                  <a:latin typeface="Verdana" charset="0"/>
                  <a:ea typeface="Times New Roman" charset="0"/>
                  <a:cs typeface="Times New Roman" charset="0"/>
                </a:rPr>
                <a:t>Genotype</a:t>
              </a:r>
            </a:p>
          </p:txBody>
        </p:sp>
        <p:grpSp>
          <p:nvGrpSpPr>
            <p:cNvPr id="61456" name="Group 15"/>
            <p:cNvGrpSpPr>
              <a:grpSpLocks/>
            </p:cNvGrpSpPr>
            <p:nvPr/>
          </p:nvGrpSpPr>
          <p:grpSpPr bwMode="auto">
            <a:xfrm>
              <a:off x="667" y="2246"/>
              <a:ext cx="2400" cy="263"/>
              <a:chOff x="2814" y="2484"/>
              <a:chExt cx="2641" cy="263"/>
            </a:xfrm>
          </p:grpSpPr>
          <p:sp>
            <p:nvSpPr>
              <p:cNvPr id="61457" name="Line 16"/>
              <p:cNvSpPr>
                <a:spLocks noChangeShapeType="1"/>
              </p:cNvSpPr>
              <p:nvPr/>
            </p:nvSpPr>
            <p:spPr bwMode="auto">
              <a:xfrm>
                <a:off x="3163" y="2484"/>
                <a:ext cx="1943" cy="4"/>
              </a:xfrm>
              <a:prstGeom prst="line">
                <a:avLst/>
              </a:prstGeom>
              <a:noFill/>
              <a:ln w="19050">
                <a:solidFill>
                  <a:srgbClr val="47475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1458" name="Text Box 17"/>
              <p:cNvSpPr txBox="1">
                <a:spLocks noChangeArrowheads="1"/>
              </p:cNvSpPr>
              <p:nvPr/>
            </p:nvSpPr>
            <p:spPr bwMode="auto">
              <a:xfrm>
                <a:off x="2814" y="2484"/>
                <a:ext cx="2641" cy="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4" tIns="45718" rIns="91434" bIns="45718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34134425" indent="-33723263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46526450" indent="-45704125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it-IT" altLang="en-US">
                    <a:solidFill>
                      <a:srgbClr val="474759"/>
                    </a:solidFill>
                    <a:latin typeface="Verdana" charset="0"/>
                    <a:ea typeface="Times New Roman" charset="0"/>
                    <a:cs typeface="Times New Roman" charset="0"/>
                  </a:rPr>
                  <a:t>0-90 days</a:t>
                </a:r>
              </a:p>
            </p:txBody>
          </p:sp>
        </p:grpSp>
      </p:grpSp>
      <p:sp>
        <p:nvSpPr>
          <p:cNvPr id="61459" name="Line 18"/>
          <p:cNvSpPr>
            <a:spLocks noChangeShapeType="1"/>
          </p:cNvSpPr>
          <p:nvPr/>
        </p:nvSpPr>
        <p:spPr bwMode="auto">
          <a:xfrm>
            <a:off x="1703389" y="2990850"/>
            <a:ext cx="871378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60" name="Text Box 19"/>
          <p:cNvSpPr txBox="1">
            <a:spLocks noChangeArrowheads="1"/>
          </p:cNvSpPr>
          <p:nvPr/>
        </p:nvSpPr>
        <p:spPr bwMode="auto">
          <a:xfrm>
            <a:off x="9478964" y="2990851"/>
            <a:ext cx="10810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4134425" indent="-33723263">
              <a:defRPr>
                <a:solidFill>
                  <a:schemeClr val="tx1"/>
                </a:solidFill>
                <a:latin typeface="Arial" charset="0"/>
              </a:defRPr>
            </a:lvl2pPr>
            <a:lvl3pPr marL="46526450" indent="-45704125"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en-US">
                <a:latin typeface="Verdana" charset="0"/>
                <a:ea typeface="Times New Roman" charset="0"/>
                <a:cs typeface="Times New Roman" charset="0"/>
              </a:rPr>
              <a:t>time</a:t>
            </a:r>
          </a:p>
        </p:txBody>
      </p: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2071689" y="998538"/>
            <a:ext cx="5203825" cy="855662"/>
            <a:chOff x="379" y="710"/>
            <a:chExt cx="3600" cy="608"/>
          </a:xfrm>
        </p:grpSpPr>
        <p:sp>
          <p:nvSpPr>
            <p:cNvPr id="61462" name="Text Box 20"/>
            <p:cNvSpPr txBox="1">
              <a:spLocks noChangeArrowheads="1"/>
            </p:cNvSpPr>
            <p:nvPr/>
          </p:nvSpPr>
          <p:spPr bwMode="auto">
            <a:xfrm>
              <a:off x="379" y="710"/>
              <a:ext cx="1008" cy="272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altLang="en-US">
                  <a:solidFill>
                    <a:srgbClr val="474759"/>
                  </a:solidFill>
                  <a:latin typeface="Verdana" charset="0"/>
                  <a:ea typeface="Times New Roman" charset="0"/>
                  <a:cs typeface="Times New Roman" charset="0"/>
                </a:rPr>
                <a:t>CD4</a:t>
              </a:r>
            </a:p>
          </p:txBody>
        </p:sp>
        <p:sp>
          <p:nvSpPr>
            <p:cNvPr id="61463" name="Text Box 21"/>
            <p:cNvSpPr txBox="1">
              <a:spLocks noChangeArrowheads="1"/>
            </p:cNvSpPr>
            <p:nvPr/>
          </p:nvSpPr>
          <p:spPr bwMode="auto">
            <a:xfrm>
              <a:off x="2347" y="1046"/>
              <a:ext cx="1632" cy="272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altLang="en-US">
                  <a:solidFill>
                    <a:srgbClr val="474759"/>
                  </a:solidFill>
                  <a:latin typeface="Verdana" charset="0"/>
                  <a:ea typeface="Times New Roman" charset="0"/>
                  <a:cs typeface="Times New Roman" charset="0"/>
                </a:rPr>
                <a:t>Reason for switch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627313" y="4465639"/>
            <a:ext cx="6451600" cy="1665287"/>
            <a:chOff x="763" y="3174"/>
            <a:chExt cx="4464" cy="1184"/>
          </a:xfrm>
        </p:grpSpPr>
        <p:sp>
          <p:nvSpPr>
            <p:cNvPr id="61465" name="Text Box 22"/>
            <p:cNvSpPr txBox="1">
              <a:spLocks noChangeArrowheads="1"/>
            </p:cNvSpPr>
            <p:nvPr/>
          </p:nvSpPr>
          <p:spPr bwMode="auto">
            <a:xfrm>
              <a:off x="763" y="3174"/>
              <a:ext cx="4464" cy="262"/>
            </a:xfrm>
            <a:prstGeom prst="rect">
              <a:avLst/>
            </a:prstGeom>
            <a:solidFill>
              <a:srgbClr val="474759"/>
            </a:solidFill>
            <a:ln w="9525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en-US">
                  <a:solidFill>
                    <a:srgbClr val="FF9933"/>
                  </a:solidFill>
                  <a:ea typeface="Arial" charset="0"/>
                  <a:cs typeface="Arial" charset="0"/>
                </a:rPr>
                <a:t>Patient demographics (age, gender, race, route of infection)</a:t>
              </a:r>
            </a:p>
          </p:txBody>
        </p:sp>
        <p:sp>
          <p:nvSpPr>
            <p:cNvPr id="61466" name="Text Box 23"/>
            <p:cNvSpPr txBox="1">
              <a:spLocks noChangeArrowheads="1"/>
            </p:cNvSpPr>
            <p:nvPr/>
          </p:nvSpPr>
          <p:spPr bwMode="auto">
            <a:xfrm>
              <a:off x="763" y="4096"/>
              <a:ext cx="1445" cy="262"/>
            </a:xfrm>
            <a:prstGeom prst="rect">
              <a:avLst/>
            </a:prstGeom>
            <a:solidFill>
              <a:srgbClr val="474759"/>
            </a:solidFill>
            <a:ln w="9525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en-US">
                  <a:solidFill>
                    <a:srgbClr val="FF9933"/>
                  </a:solidFill>
                  <a:ea typeface="Arial" charset="0"/>
                  <a:cs typeface="Arial" charset="0"/>
                </a:rPr>
                <a:t>Past genotypes</a:t>
              </a:r>
            </a:p>
          </p:txBody>
        </p:sp>
        <p:sp>
          <p:nvSpPr>
            <p:cNvPr id="61467" name="Text Box 24"/>
            <p:cNvSpPr txBox="1">
              <a:spLocks noChangeArrowheads="1"/>
            </p:cNvSpPr>
            <p:nvPr/>
          </p:nvSpPr>
          <p:spPr bwMode="auto">
            <a:xfrm>
              <a:off x="763" y="3789"/>
              <a:ext cx="1445" cy="262"/>
            </a:xfrm>
            <a:prstGeom prst="rect">
              <a:avLst/>
            </a:prstGeom>
            <a:solidFill>
              <a:srgbClr val="474759"/>
            </a:solidFill>
            <a:ln w="9525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en-US">
                  <a:solidFill>
                    <a:srgbClr val="FF9933"/>
                  </a:solidFill>
                  <a:ea typeface="Arial" charset="0"/>
                  <a:cs typeface="Arial" charset="0"/>
                </a:rPr>
                <a:t>Past treatments</a:t>
              </a:r>
            </a:p>
          </p:txBody>
        </p:sp>
        <p:sp>
          <p:nvSpPr>
            <p:cNvPr id="61468" name="Text Box 25"/>
            <p:cNvSpPr txBox="1">
              <a:spLocks noChangeArrowheads="1"/>
            </p:cNvSpPr>
            <p:nvPr/>
          </p:nvSpPr>
          <p:spPr bwMode="auto">
            <a:xfrm>
              <a:off x="763" y="3482"/>
              <a:ext cx="1744" cy="262"/>
            </a:xfrm>
            <a:prstGeom prst="rect">
              <a:avLst/>
            </a:prstGeom>
            <a:solidFill>
              <a:srgbClr val="474759"/>
            </a:solidFill>
            <a:ln w="9525">
              <a:solidFill>
                <a:srgbClr val="474759"/>
              </a:solidFill>
              <a:miter lim="800000"/>
              <a:headEnd/>
              <a:tailEnd/>
            </a:ln>
          </p:spPr>
          <p:txBody>
            <a:bodyPr lIns="91434" tIns="45718" rIns="91434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34134425" indent="-3372326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46526450" indent="-45704125"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en-US">
                  <a:solidFill>
                    <a:srgbClr val="FF9933"/>
                  </a:solidFill>
                  <a:ea typeface="Arial" charset="0"/>
                  <a:cs typeface="Arial" charset="0"/>
                </a:rPr>
                <a:t>Past AIDS diagnosis</a:t>
              </a:r>
            </a:p>
          </p:txBody>
        </p:sp>
      </p:grpSp>
      <p:sp>
        <p:nvSpPr>
          <p:cNvPr id="61469" name="Rectangle 2"/>
          <p:cNvSpPr>
            <a:spLocks noChangeArrowheads="1"/>
          </p:cNvSpPr>
          <p:nvPr/>
        </p:nvSpPr>
        <p:spPr bwMode="auto">
          <a:xfrm>
            <a:off x="4195763" y="557214"/>
            <a:ext cx="51625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5719" rIns="91437" bIns="45719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4134425" indent="-33723263">
              <a:defRPr>
                <a:solidFill>
                  <a:schemeClr val="tx1"/>
                </a:solidFill>
                <a:latin typeface="Arial" charset="0"/>
              </a:defRPr>
            </a:lvl2pPr>
            <a:lvl3pPr marL="46526450" indent="-45704125"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3399FF"/>
                </a:solidFill>
                <a:ea typeface="Times New Roman" charset="0"/>
                <a:cs typeface="Times New Roman" charset="0"/>
              </a:rPr>
              <a:t>Standard datum definition</a:t>
            </a:r>
          </a:p>
        </p:txBody>
      </p:sp>
    </p:spTree>
    <p:extLst>
      <p:ext uri="{BB962C8B-B14F-4D97-AF65-F5344CB8AC3E}">
        <p14:creationId xmlns:p14="http://schemas.microsoft.com/office/powerpoint/2010/main" val="12090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D4A09-7230-4D40-84B8-8515EDBFB24A}" type="slidenum">
              <a:rPr lang="he-IL" altLang="en-US"/>
              <a:pPr/>
              <a:t>22</a:t>
            </a:fld>
            <a:endParaRPr lang="en-US" alt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Three </a:t>
            </a:r>
            <a:r>
              <a:rPr lang="en-US" altLang="en-US" dirty="0" smtClean="0"/>
              <a:t>engines</a:t>
            </a:r>
            <a:endParaRPr lang="en-US" altLang="en-US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1"/>
            <a:ext cx="8229600" cy="4138613"/>
          </a:xfrm>
        </p:spPr>
        <p:txBody>
          <a:bodyPr/>
          <a:lstStyle/>
          <a:p>
            <a:pPr lvl="1">
              <a:buFont typeface="SimSun" charset="-122"/>
              <a:buNone/>
            </a:pPr>
            <a:r>
              <a:rPr lang="en-US" altLang="en-US" dirty="0"/>
              <a:t>The </a:t>
            </a:r>
            <a:r>
              <a:rPr lang="en-US" altLang="en-US" b="1" dirty="0"/>
              <a:t>Evolutionary Engine</a:t>
            </a:r>
            <a:r>
              <a:rPr lang="en-US" altLang="en-US" dirty="0"/>
              <a:t> uses </a:t>
            </a:r>
            <a:r>
              <a:rPr lang="en-US" altLang="en-US" dirty="0" err="1"/>
              <a:t>mutagenetic</a:t>
            </a:r>
            <a:r>
              <a:rPr lang="en-US" altLang="en-US" dirty="0"/>
              <a:t> trees to compute the genetic barrier to drug resistance</a:t>
            </a:r>
          </a:p>
          <a:p>
            <a:pPr lvl="1">
              <a:buFont typeface="SimSun" charset="-122"/>
              <a:buNone/>
            </a:pPr>
            <a:r>
              <a:rPr lang="en-US" altLang="en-US" dirty="0"/>
              <a:t>The </a:t>
            </a:r>
            <a:r>
              <a:rPr lang="en-US" altLang="en-US" b="1" dirty="0"/>
              <a:t>Generative Discriminative Engine</a:t>
            </a:r>
            <a:r>
              <a:rPr lang="en-US" altLang="en-US" dirty="0"/>
              <a:t> employs a Bayesian network modeling interactions between current and past antiretroviral drugs</a:t>
            </a:r>
          </a:p>
          <a:p>
            <a:pPr lvl="1">
              <a:buFont typeface="SimSun" charset="-122"/>
              <a:buNone/>
            </a:pPr>
            <a:r>
              <a:rPr lang="en-US" altLang="en-US" dirty="0"/>
              <a:t>The </a:t>
            </a:r>
            <a:r>
              <a:rPr lang="en-US" altLang="en-US" b="1" dirty="0"/>
              <a:t>Mixture of Effects Engine</a:t>
            </a:r>
            <a:r>
              <a:rPr lang="en-US" altLang="en-US" dirty="0"/>
              <a:t> includes second and third-order variable interactions between drugs and mutations</a:t>
            </a:r>
          </a:p>
          <a:p>
            <a:pPr lvl="1">
              <a:buFont typeface="SimSun" charset="-122"/>
              <a:buNone/>
            </a:pPr>
            <a:endParaRPr lang="en-US" altLang="en-US" dirty="0"/>
          </a:p>
          <a:p>
            <a:pPr lvl="1">
              <a:buFont typeface="SimSun" charset="-122"/>
              <a:buNone/>
            </a:pPr>
            <a:endParaRPr lang="en-US" altLang="en-US" dirty="0"/>
          </a:p>
          <a:p>
            <a:endParaRPr lang="en-US" altLang="en-US" dirty="0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4576171"/>
            <a:ext cx="76485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10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Different prediction algorithms, different results</a:t>
            </a:r>
            <a:endParaRPr lang="en-US" dirty="0"/>
          </a:p>
        </p:txBody>
      </p:sp>
      <p:pic>
        <p:nvPicPr>
          <p:cNvPr id="4098" name="Picture 2" descr="Figure 2 &#10;Learning curves for the individual classifiers, the mean combiner, and the combination on feature level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8400" y="1485213"/>
            <a:ext cx="6582545" cy="4777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534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5937D-E4E1-E346-8606-8A0F5614E7C2}" type="slidenum">
              <a:rPr lang="he-IL" altLang="en-US"/>
              <a:pPr/>
              <a:t>24</a:t>
            </a:fld>
            <a:endParaRPr lang="en-US" alt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of performances</a:t>
            </a:r>
          </a:p>
        </p:txBody>
      </p:sp>
      <p:pic>
        <p:nvPicPr>
          <p:cNvPr id="45059" name="Picture 3" descr="succ_fu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2243139"/>
            <a:ext cx="3998912" cy="255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fail_fu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2325689"/>
            <a:ext cx="3867150" cy="247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817814" y="5216525"/>
            <a:ext cx="6688137" cy="111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287" tIns="41143" rIns="82287" bIns="41143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00">
                <a:latin typeface="Times New Roman" charset="0"/>
                <a:ea typeface="Times New Roman" charset="0"/>
                <a:cs typeface="Times New Roman" charset="0"/>
              </a:rPr>
              <a:t>“</a:t>
            </a:r>
            <a:r>
              <a:rPr lang="en-US" altLang="en-US" sz="2200">
                <a:ea typeface="Times New Roman" charset="0"/>
                <a:cs typeface="Times New Roman" charset="0"/>
              </a:rPr>
              <a:t>Happy families are all alike; every unhappy family is unhappy in its own way</a:t>
            </a:r>
            <a:r>
              <a:rPr lang="en-US" altLang="en-US" sz="2200">
                <a:latin typeface="Times New Roman" charset="0"/>
                <a:ea typeface="Times New Roman" charset="0"/>
                <a:cs typeface="Times New Roman" charset="0"/>
              </a:rPr>
              <a:t>”</a:t>
            </a:r>
            <a:endParaRPr lang="en-US" altLang="en-US" sz="2200">
              <a:ea typeface="Times New Roman" charset="0"/>
              <a:cs typeface="Times New Roman" charset="0"/>
            </a:endParaRPr>
          </a:p>
          <a:p>
            <a:pPr lvl="1" algn="ctr">
              <a:spcBef>
                <a:spcPct val="50000"/>
              </a:spcBef>
            </a:pPr>
            <a:r>
              <a:rPr lang="en-US" altLang="en-US" sz="1600" b="1">
                <a:ea typeface="Times New Roman" charset="0"/>
                <a:cs typeface="Times New Roman" charset="0"/>
              </a:rPr>
              <a:t>Leo Tolstoy</a:t>
            </a:r>
            <a:r>
              <a:rPr lang="en-US" altLang="en-US" sz="1600">
                <a:ea typeface="Times New Roman" charset="0"/>
                <a:cs typeface="Times New Roman" charset="0"/>
              </a:rPr>
              <a:t>, </a:t>
            </a:r>
            <a:r>
              <a:rPr lang="en-US" altLang="en-US" sz="1600" i="1">
                <a:ea typeface="Times New Roman" charset="0"/>
                <a:cs typeface="Times New Roman" charset="0"/>
              </a:rPr>
              <a:t>Anna Karenina, Chapter 1, first line</a:t>
            </a:r>
            <a:endParaRPr lang="en-US" altLang="en-US" sz="1600">
              <a:ea typeface="Times New Roman" charset="0"/>
              <a:cs typeface="Times New Roman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919288" y="1157288"/>
            <a:ext cx="7802562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287" tIns="41143" rIns="82287" bIns="41143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A comparison of the three engines prediction on failure or success therapy </a:t>
            </a:r>
            <a:r>
              <a:rPr lang="en-US" altLang="en-US" sz="200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en-US" altLang="en-US" sz="2000">
                <a:ea typeface="Times New Roman" charset="0"/>
                <a:cs typeface="Times New Roman" charset="0"/>
              </a:rPr>
              <a:t> where they fail or succeed together and where there is a single winner 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739900" y="1219201"/>
            <a:ext cx="8928100" cy="35972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In the training (test) set 350 (35) failing therapies are predicted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to be successful by all three engines. 145 (16) of these achieve a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VL measure below 500 copies per mililiter once during the course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of therapy. Of the remaining 550 (64) failing cases in the training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(test) set 100 (13) have a VL measure below 500 copies per mililiter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once during the course of the therapy. A Fisher's Exact test results in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ea typeface="Times New Roman" charset="0"/>
                <a:cs typeface="Times New Roman" charset="0"/>
              </a:rPr>
              <a:t>a p-value of 4.8</a:t>
            </a:r>
            <a:r>
              <a:rPr lang="en-US" altLang="en-US" sz="2000">
                <a:ea typeface="Times New Roman" charset="0"/>
                <a:cs typeface="Times New Roman" charset="0"/>
                <a:sym typeface="Symbol" charset="2"/>
              </a:rPr>
              <a:t></a:t>
            </a:r>
            <a:r>
              <a:rPr lang="en-US" altLang="en-US" sz="2000">
                <a:ea typeface="Times New Roman" charset="0"/>
                <a:cs typeface="Times New Roman" charset="0"/>
              </a:rPr>
              <a:t>10</a:t>
            </a:r>
            <a:r>
              <a:rPr lang="en-US" altLang="en-US" sz="2000" baseline="30000">
                <a:ea typeface="Times New Roman" charset="0"/>
                <a:cs typeface="Times New Roman" charset="0"/>
              </a:rPr>
              <a:t>-14</a:t>
            </a:r>
            <a:r>
              <a:rPr lang="en-US" altLang="en-US" sz="2000">
                <a:ea typeface="Times New Roman" charset="0"/>
                <a:cs typeface="Times New Roman" charset="0"/>
              </a:rPr>
              <a:t> (0.011) on the training (test) set.</a:t>
            </a:r>
          </a:p>
          <a:p>
            <a:pPr algn="ctr">
              <a:spcBef>
                <a:spcPct val="50000"/>
              </a:spcBef>
            </a:pPr>
            <a:endParaRPr lang="en-US" altLang="en-US" sz="2000"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  <p:bldP spid="4506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C82D4-6293-AD4B-B692-172824590532}" type="slidenum">
              <a:rPr lang="he-IL" altLang="en-US"/>
              <a:pPr/>
              <a:t>25</a:t>
            </a:fld>
            <a:endParaRPr lang="en-US" alt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88914"/>
            <a:ext cx="7772400" cy="719137"/>
          </a:xfrm>
        </p:spPr>
        <p:txBody>
          <a:bodyPr/>
          <a:lstStyle/>
          <a:p>
            <a:r>
              <a:rPr lang="it-IT" altLang="en-US" sz="1400">
                <a:latin typeface="Verdana" charset="0"/>
              </a:rPr>
              <a:t>EuResist</a:t>
            </a:r>
            <a:r>
              <a:rPr lang="it-IT" altLang="en-US" sz="1400" dirty="0">
                <a:latin typeface="Verdana" charset="0"/>
              </a:rPr>
              <a:t> </a:t>
            </a:r>
            <a:r>
              <a:rPr lang="it-IT" altLang="en-US" sz="1400" dirty="0" err="1">
                <a:latin typeface="Verdana" charset="0"/>
              </a:rPr>
              <a:t>partners</a:t>
            </a:r>
            <a:r>
              <a:rPr lang="it-IT" altLang="en-US" sz="1400" dirty="0">
                <a:latin typeface="Verdana" charset="0"/>
              </a:rPr>
              <a:t> @ EHR meeting, 27/03/2007</a:t>
            </a:r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64" y="1052513"/>
            <a:ext cx="714692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949575" y="2776538"/>
            <a:ext cx="1485900" cy="588962"/>
          </a:xfrm>
          <a:prstGeom prst="rect">
            <a:avLst/>
          </a:prstGeom>
          <a:solidFill>
            <a:srgbClr val="EAEAEA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1" tIns="45717" rIns="91431" bIns="45717" anchor="ctr">
            <a:spAutoFit/>
          </a:bodyPr>
          <a:lstStyle/>
          <a:p>
            <a:pPr algn="ctr"/>
            <a:r>
              <a:rPr lang="he-IL" altLang="en-US" sz="3200" b="1">
                <a:solidFill>
                  <a:schemeClr val="accent2"/>
                </a:solidFill>
                <a:latin typeface="Arial Narrow" charset="0"/>
                <a:cs typeface="Rod Transparent" charset="0"/>
              </a:rPr>
              <a:t>תודה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295776" y="1484314"/>
            <a:ext cx="1806575" cy="42703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20738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0738">
              <a:defRPr>
                <a:solidFill>
                  <a:schemeClr val="tx1"/>
                </a:solidFill>
                <a:latin typeface="Arial" charset="0"/>
              </a:defRPr>
            </a:lvl2pPr>
            <a:lvl3pPr marL="820738" defTabSz="820738">
              <a:defRPr>
                <a:solidFill>
                  <a:schemeClr val="tx1"/>
                </a:solidFill>
                <a:latin typeface="Arial" charset="0"/>
              </a:defRPr>
            </a:lvl3pPr>
            <a:lvl4pPr marL="1231900" defTabSz="820738">
              <a:defRPr>
                <a:solidFill>
                  <a:schemeClr val="tx1"/>
                </a:solidFill>
                <a:latin typeface="Arial" charset="0"/>
              </a:defRPr>
            </a:lvl4pPr>
            <a:lvl5pPr marL="1641475" defTabSz="820738">
              <a:defRPr>
                <a:solidFill>
                  <a:schemeClr val="tx1"/>
                </a:solidFill>
                <a:latin typeface="Arial" charset="0"/>
              </a:defRPr>
            </a:lvl5pPr>
            <a:lvl6pPr marL="20986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558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30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02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Aft>
                <a:spcPct val="15000"/>
              </a:spcAft>
            </a:pPr>
            <a:r>
              <a:rPr lang="en-US" altLang="en-US" sz="2800">
                <a:solidFill>
                  <a:schemeClr val="accent2"/>
                </a:solidFill>
                <a:latin typeface="Brush Script" charset="0"/>
                <a:ea typeface="Arial" charset="0"/>
                <a:cs typeface="Arial" charset="0"/>
              </a:rPr>
              <a:t>Thank You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503614" y="3957639"/>
            <a:ext cx="1519237" cy="27463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20738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0738">
              <a:defRPr>
                <a:solidFill>
                  <a:schemeClr val="tx1"/>
                </a:solidFill>
                <a:latin typeface="Arial" charset="0"/>
              </a:defRPr>
            </a:lvl2pPr>
            <a:lvl3pPr marL="820738" defTabSz="820738">
              <a:defRPr>
                <a:solidFill>
                  <a:schemeClr val="tx1"/>
                </a:solidFill>
                <a:latin typeface="Arial" charset="0"/>
              </a:defRPr>
            </a:lvl3pPr>
            <a:lvl4pPr marL="1231900" defTabSz="820738">
              <a:defRPr>
                <a:solidFill>
                  <a:schemeClr val="tx1"/>
                </a:solidFill>
                <a:latin typeface="Arial" charset="0"/>
              </a:defRPr>
            </a:lvl4pPr>
            <a:lvl5pPr marL="1641475" defTabSz="820738">
              <a:defRPr>
                <a:solidFill>
                  <a:schemeClr val="tx1"/>
                </a:solidFill>
                <a:latin typeface="Arial" charset="0"/>
              </a:defRPr>
            </a:lvl5pPr>
            <a:lvl6pPr marL="20986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558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30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02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Aft>
                <a:spcPct val="15000"/>
              </a:spcAft>
            </a:pPr>
            <a:r>
              <a:rPr lang="en-US" altLang="en-US">
                <a:solidFill>
                  <a:schemeClr val="accent2"/>
                </a:solidFill>
                <a:latin typeface="Verdana" charset="0"/>
                <a:ea typeface="Arial" charset="0"/>
                <a:cs typeface="Arial" charset="0"/>
              </a:rPr>
              <a:t>Grazie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7464425" y="3860800"/>
            <a:ext cx="1481138" cy="27463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20738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0738">
              <a:defRPr>
                <a:solidFill>
                  <a:schemeClr val="tx1"/>
                </a:solidFill>
                <a:latin typeface="Arial" charset="0"/>
              </a:defRPr>
            </a:lvl2pPr>
            <a:lvl3pPr marL="820738" defTabSz="820738">
              <a:defRPr>
                <a:solidFill>
                  <a:schemeClr val="tx1"/>
                </a:solidFill>
                <a:latin typeface="Arial" charset="0"/>
              </a:defRPr>
            </a:lvl3pPr>
            <a:lvl4pPr marL="1231900" defTabSz="820738">
              <a:defRPr>
                <a:solidFill>
                  <a:schemeClr val="tx1"/>
                </a:solidFill>
                <a:latin typeface="Arial" charset="0"/>
              </a:defRPr>
            </a:lvl4pPr>
            <a:lvl5pPr marL="1641475" defTabSz="820738">
              <a:defRPr>
                <a:solidFill>
                  <a:schemeClr val="tx1"/>
                </a:solidFill>
                <a:latin typeface="Arial" charset="0"/>
              </a:defRPr>
            </a:lvl5pPr>
            <a:lvl6pPr marL="20986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558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30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0275" defTabSz="820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Aft>
                <a:spcPct val="15000"/>
              </a:spcAft>
            </a:pPr>
            <a:r>
              <a:rPr lang="en-US" altLang="en-US">
                <a:solidFill>
                  <a:schemeClr val="accent2"/>
                </a:solidFill>
                <a:latin typeface="Nimrod" charset="0"/>
                <a:ea typeface="Arial" charset="0"/>
                <a:cs typeface="Arial" charset="0"/>
              </a:rPr>
              <a:t>Danke</a:t>
            </a:r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black">
          <a:xfrm>
            <a:off x="4103688" y="5246689"/>
            <a:ext cx="1219200" cy="579437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4" tIns="45706" rIns="91404" bIns="45706">
            <a:spAutoFit/>
          </a:bodyPr>
          <a:lstStyle>
            <a:lvl1pPr marL="360363" indent="-360363" defTabSz="822325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ct val="20000"/>
              </a:spcAft>
              <a:buClr>
                <a:srgbClr val="228A88"/>
              </a:buClr>
              <a:buFont typeface="Wingdings 2" charset="2"/>
              <a:buNone/>
            </a:pPr>
            <a:r>
              <a:rPr lang="en-US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Arial Unicode MS" charset="0"/>
              </a:rPr>
              <a:t>Tack</a:t>
            </a:r>
            <a:r>
              <a:rPr lang="en-US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77833" name="Text Box 9"/>
          <p:cNvSpPr txBox="1">
            <a:spLocks noChangeArrowheads="1"/>
          </p:cNvSpPr>
          <p:nvPr/>
        </p:nvSpPr>
        <p:spPr bwMode="black">
          <a:xfrm>
            <a:off x="6569076" y="4897438"/>
            <a:ext cx="3032125" cy="7477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04" tIns="45706" rIns="91404" bIns="45706">
            <a:spAutoFit/>
          </a:bodyPr>
          <a:lstStyle>
            <a:lvl1pPr marL="360363" indent="-360363" defTabSz="822325">
              <a:defRPr>
                <a:solidFill>
                  <a:schemeClr val="tx1"/>
                </a:solidFill>
                <a:latin typeface="Arial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ct val="20000"/>
              </a:spcAft>
              <a:buClr>
                <a:srgbClr val="228A88"/>
              </a:buClr>
              <a:buFont typeface="Wingdings 2" charset="2"/>
              <a:buNone/>
            </a:pPr>
            <a:r>
              <a:rPr lang="en-US" altLang="en-US" sz="4300">
                <a:solidFill>
                  <a:schemeClr val="accent2"/>
                </a:solidFill>
                <a:latin typeface="Binner Gothic" charset="0"/>
                <a:ea typeface="Arial" charset="0"/>
                <a:cs typeface="Arial" charset="0"/>
              </a:rPr>
              <a:t>Köszönöm</a:t>
            </a:r>
            <a:r>
              <a:rPr lang="en-US" altLang="en-US" sz="4000">
                <a:solidFill>
                  <a:schemeClr val="accent2"/>
                </a:solidFill>
                <a:latin typeface="Binner Gothic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722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a decision support system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6010"/>
            <a:ext cx="10515600" cy="547199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Last step can be performed using one of the following approaches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Embed patients in a metric and recommend intervention based on similarity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Predict outcome for different intervention and use the prediction (e.g. likelihood of success in the binary case) to rank recommendations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Predict what would be the intervention, performed as a multi-label challenge, requires cleansing data based on outcome. In </a:t>
            </a:r>
            <a:r>
              <a:rPr lang="en-US" smtClean="0"/>
              <a:t>other words,  </a:t>
            </a:r>
            <a:r>
              <a:rPr lang="en-US" dirty="0" smtClean="0"/>
              <a:t>predict the physician choice, might want to learn only from past good choices as defined by the outcome. 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30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bias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Selection bias</a:t>
            </a:r>
            <a:r>
              <a:rPr lang="en-US" dirty="0"/>
              <a:t> is the selection of individuals, groups or data for analysis in such a way that proper randomization is not achieved, thereby ensuring that the sample obtained is not representative of the population intended to be analyzed.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Thirty-five </a:t>
            </a:r>
            <a:r>
              <a:rPr lang="en-US" dirty="0"/>
              <a:t>percent of published </a:t>
            </a:r>
            <a:r>
              <a:rPr lang="en-US" dirty="0" err="1"/>
              <a:t>reanalyses</a:t>
            </a:r>
            <a:r>
              <a:rPr lang="en-US" dirty="0"/>
              <a:t> led to changes in findings that implied conclusions different from those of the original article about the types and number of patients who should be </a:t>
            </a:r>
            <a:r>
              <a:rPr lang="en-US" dirty="0" smtClean="0"/>
              <a:t>treated.</a:t>
            </a:r>
          </a:p>
          <a:p>
            <a:pPr marL="0" indent="0">
              <a:buNone/>
            </a:pPr>
            <a:r>
              <a:rPr lang="en-US" i="1" dirty="0" err="1" smtClean="0"/>
              <a:t>Ebrahim</a:t>
            </a:r>
            <a:r>
              <a:rPr lang="en-US" i="1" dirty="0" smtClean="0"/>
              <a:t> </a:t>
            </a:r>
            <a:r>
              <a:rPr lang="en-US" i="1" dirty="0"/>
              <a:t>S, </a:t>
            </a:r>
            <a:r>
              <a:rPr lang="en-US" i="1" dirty="0" err="1"/>
              <a:t>Sohani</a:t>
            </a:r>
            <a:r>
              <a:rPr lang="en-US" i="1" dirty="0"/>
              <a:t> ZN, Montoya L, Agarwal A, </a:t>
            </a:r>
            <a:r>
              <a:rPr lang="en-US" i="1" dirty="0" err="1"/>
              <a:t>Thorlund</a:t>
            </a:r>
            <a:r>
              <a:rPr lang="en-US" i="1" dirty="0"/>
              <a:t> K, Mills EJ, Ioannidis JPA. </a:t>
            </a:r>
            <a:r>
              <a:rPr lang="en-US" i="1" dirty="0" err="1"/>
              <a:t>Reanalyses</a:t>
            </a:r>
            <a:r>
              <a:rPr lang="en-US" i="1" dirty="0"/>
              <a:t> of Randomized Clinical Trial Data. JAMA. 2014;312(10):1024-1032.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71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distribution/</a:t>
            </a:r>
            <a:r>
              <a:rPr lang="en-US" dirty="0"/>
              <a:t> Gamma </a:t>
            </a:r>
            <a:r>
              <a:rPr lang="en-US" dirty="0" smtClean="0"/>
              <a:t>Function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04" y="3955867"/>
            <a:ext cx="2298700" cy="7239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592" y="4057467"/>
            <a:ext cx="1485900" cy="520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42" y="2474028"/>
            <a:ext cx="4572000" cy="596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3195898"/>
            <a:ext cx="4902200" cy="266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150" y="5266318"/>
            <a:ext cx="23495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F8A5F-3ECF-BE40-A5EE-60BEA0C2CE96}" type="slidenum">
              <a:rPr lang="he-IL" altLang="en-US"/>
              <a:pPr/>
              <a:t>29</a:t>
            </a:fld>
            <a:endParaRPr lang="en-US" altLang="en-US"/>
          </a:p>
        </p:txBody>
      </p:sp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/>
              <a:t>Naïve Bayes classifier: words and topics</a:t>
            </a:r>
          </a:p>
        </p:txBody>
      </p:sp>
      <p:sp>
        <p:nvSpPr>
          <p:cNvPr id="999428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1" y="1638300"/>
            <a:ext cx="8748713" cy="165100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 2" charset="2"/>
              <a:buNone/>
            </a:pPr>
            <a:r>
              <a:rPr lang="en-US" altLang="en-US"/>
              <a:t>A set of labeled documents is given:</a:t>
            </a:r>
          </a:p>
          <a:p>
            <a:pPr algn="ctr">
              <a:buFont typeface="Wingdings 2" charset="2"/>
              <a:buNone/>
            </a:pPr>
            <a:r>
              <a:rPr lang="en-US" altLang="en-US"/>
              <a:t> {C</a:t>
            </a:r>
            <a:r>
              <a:rPr lang="en-US" altLang="en-US" baseline="-25000"/>
              <a:t>d</a:t>
            </a:r>
            <a:r>
              <a:rPr lang="en-US" altLang="en-US"/>
              <a:t>,</a:t>
            </a:r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w</a:t>
            </a:r>
            <a:r>
              <a:rPr lang="en-US" altLang="en-US" baseline="-25000"/>
              <a:t>d</a:t>
            </a:r>
            <a:r>
              <a:rPr lang="en-US" altLang="en-US"/>
              <a:t>: d=1,…,D}</a:t>
            </a:r>
          </a:p>
          <a:p>
            <a:pPr>
              <a:buFont typeface="Wingdings 2" charset="2"/>
              <a:buNone/>
            </a:pPr>
            <a:r>
              <a:rPr lang="en-US" altLang="en-US"/>
              <a:t>Note: classes are mutually exclusive </a:t>
            </a:r>
          </a:p>
        </p:txBody>
      </p:sp>
      <p:grpSp>
        <p:nvGrpSpPr>
          <p:cNvPr id="999429" name="Group 5"/>
          <p:cNvGrpSpPr>
            <a:grpSpLocks/>
          </p:cNvGrpSpPr>
          <p:nvPr/>
        </p:nvGrpSpPr>
        <p:grpSpPr bwMode="auto">
          <a:xfrm>
            <a:off x="1524000" y="4071939"/>
            <a:ext cx="3733800" cy="1752600"/>
            <a:chOff x="336" y="2544"/>
            <a:chExt cx="1968" cy="1104"/>
          </a:xfrm>
        </p:grpSpPr>
        <p:grpSp>
          <p:nvGrpSpPr>
            <p:cNvPr id="999430" name="Group 6"/>
            <p:cNvGrpSpPr>
              <a:grpSpLocks/>
            </p:cNvGrpSpPr>
            <p:nvPr/>
          </p:nvGrpSpPr>
          <p:grpSpPr bwMode="auto">
            <a:xfrm>
              <a:off x="336" y="3264"/>
              <a:ext cx="1968" cy="384"/>
              <a:chOff x="336" y="2976"/>
              <a:chExt cx="1968" cy="384"/>
            </a:xfrm>
          </p:grpSpPr>
          <p:sp>
            <p:nvSpPr>
              <p:cNvPr id="999431" name="Oval 7"/>
              <p:cNvSpPr>
                <a:spLocks noChangeArrowheads="1"/>
              </p:cNvSpPr>
              <p:nvPr/>
            </p:nvSpPr>
            <p:spPr bwMode="auto">
              <a:xfrm>
                <a:off x="864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32" name="Oval 8"/>
              <p:cNvSpPr>
                <a:spLocks noChangeArrowheads="1"/>
              </p:cNvSpPr>
              <p:nvPr/>
            </p:nvSpPr>
            <p:spPr bwMode="auto">
              <a:xfrm>
                <a:off x="336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33" name="Oval 9"/>
              <p:cNvSpPr>
                <a:spLocks noChangeArrowheads="1"/>
              </p:cNvSpPr>
              <p:nvPr/>
            </p:nvSpPr>
            <p:spPr bwMode="auto">
              <a:xfrm>
                <a:off x="1392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34" name="Oval 10"/>
              <p:cNvSpPr>
                <a:spLocks noChangeArrowheads="1"/>
              </p:cNvSpPr>
              <p:nvPr/>
            </p:nvSpPr>
            <p:spPr bwMode="auto">
              <a:xfrm>
                <a:off x="1920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35" name="Text Box 11"/>
              <p:cNvSpPr txBox="1">
                <a:spLocks noChangeArrowheads="1"/>
              </p:cNvSpPr>
              <p:nvPr/>
            </p:nvSpPr>
            <p:spPr bwMode="auto">
              <a:xfrm>
                <a:off x="384" y="3024"/>
                <a:ext cx="3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Pet</a:t>
                </a:r>
              </a:p>
            </p:txBody>
          </p:sp>
          <p:sp>
            <p:nvSpPr>
              <p:cNvPr id="999436" name="Text Box 12"/>
              <p:cNvSpPr txBox="1">
                <a:spLocks noChangeArrowheads="1"/>
              </p:cNvSpPr>
              <p:nvPr/>
            </p:nvSpPr>
            <p:spPr bwMode="auto">
              <a:xfrm>
                <a:off x="912" y="3024"/>
                <a:ext cx="3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Dog</a:t>
                </a:r>
              </a:p>
            </p:txBody>
          </p:sp>
          <p:sp>
            <p:nvSpPr>
              <p:cNvPr id="999437" name="Text Box 13"/>
              <p:cNvSpPr txBox="1">
                <a:spLocks noChangeArrowheads="1"/>
              </p:cNvSpPr>
              <p:nvPr/>
            </p:nvSpPr>
            <p:spPr bwMode="auto">
              <a:xfrm>
                <a:off x="1968" y="3024"/>
                <a:ext cx="3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Cat</a:t>
                </a:r>
              </a:p>
            </p:txBody>
          </p:sp>
          <p:sp>
            <p:nvSpPr>
              <p:cNvPr id="999438" name="Text Box 14"/>
              <p:cNvSpPr txBox="1">
                <a:spLocks noChangeArrowheads="1"/>
              </p:cNvSpPr>
              <p:nvPr/>
            </p:nvSpPr>
            <p:spPr bwMode="auto">
              <a:xfrm>
                <a:off x="1440" y="3024"/>
                <a:ext cx="41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Milk</a:t>
                </a:r>
              </a:p>
            </p:txBody>
          </p:sp>
        </p:grpSp>
        <p:grpSp>
          <p:nvGrpSpPr>
            <p:cNvPr id="999439" name="Group 15"/>
            <p:cNvGrpSpPr>
              <a:grpSpLocks/>
            </p:cNvGrpSpPr>
            <p:nvPr/>
          </p:nvGrpSpPr>
          <p:grpSpPr bwMode="auto">
            <a:xfrm>
              <a:off x="1104" y="2544"/>
              <a:ext cx="384" cy="384"/>
              <a:chOff x="1104" y="2544"/>
              <a:chExt cx="384" cy="384"/>
            </a:xfrm>
          </p:grpSpPr>
          <p:sp>
            <p:nvSpPr>
              <p:cNvPr id="999440" name="Oval 16"/>
              <p:cNvSpPr>
                <a:spLocks noChangeArrowheads="1"/>
              </p:cNvSpPr>
              <p:nvPr/>
            </p:nvSpPr>
            <p:spPr bwMode="auto">
              <a:xfrm>
                <a:off x="1104" y="2544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41" name="Text Box 17"/>
              <p:cNvSpPr txBox="1">
                <a:spLocks noChangeArrowheads="1"/>
              </p:cNvSpPr>
              <p:nvPr/>
            </p:nvSpPr>
            <p:spPr bwMode="auto">
              <a:xfrm>
                <a:off x="1104" y="2592"/>
                <a:ext cx="38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c</a:t>
                </a:r>
                <a:r>
                  <a:rPr lang="en-US" altLang="en-US" b="1" baseline="-25000">
                    <a:latin typeface="Agency FB" charset="0"/>
                  </a:rPr>
                  <a:t>1</a:t>
                </a:r>
                <a:r>
                  <a:rPr lang="en-US" altLang="en-US" b="1">
                    <a:latin typeface="Agency FB" charset="0"/>
                  </a:rPr>
                  <a:t>=8</a:t>
                </a:r>
              </a:p>
            </p:txBody>
          </p:sp>
        </p:grpSp>
        <p:sp>
          <p:nvSpPr>
            <p:cNvPr id="999442" name="Line 18"/>
            <p:cNvSpPr>
              <a:spLocks noChangeShapeType="1"/>
            </p:cNvSpPr>
            <p:nvPr/>
          </p:nvSpPr>
          <p:spPr bwMode="auto">
            <a:xfrm flipH="1">
              <a:off x="624" y="2832"/>
              <a:ext cx="528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43" name="Line 19"/>
            <p:cNvSpPr>
              <a:spLocks noChangeShapeType="1"/>
            </p:cNvSpPr>
            <p:nvPr/>
          </p:nvSpPr>
          <p:spPr bwMode="auto">
            <a:xfrm flipH="1">
              <a:off x="1056" y="2928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44" name="Line 20"/>
            <p:cNvSpPr>
              <a:spLocks noChangeShapeType="1"/>
            </p:cNvSpPr>
            <p:nvPr/>
          </p:nvSpPr>
          <p:spPr bwMode="auto">
            <a:xfrm>
              <a:off x="1344" y="2928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45" name="Line 21"/>
            <p:cNvSpPr>
              <a:spLocks noChangeShapeType="1"/>
            </p:cNvSpPr>
            <p:nvPr/>
          </p:nvSpPr>
          <p:spPr bwMode="auto">
            <a:xfrm>
              <a:off x="1440" y="2832"/>
              <a:ext cx="62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99446" name="Group 22"/>
          <p:cNvGrpSpPr>
            <a:grpSpLocks/>
          </p:cNvGrpSpPr>
          <p:nvPr/>
        </p:nvGrpSpPr>
        <p:grpSpPr bwMode="auto">
          <a:xfrm>
            <a:off x="5257801" y="3962401"/>
            <a:ext cx="4691063" cy="1909763"/>
            <a:chOff x="2352" y="2496"/>
            <a:chExt cx="2544" cy="1152"/>
          </a:xfrm>
        </p:grpSpPr>
        <p:grpSp>
          <p:nvGrpSpPr>
            <p:cNvPr id="999447" name="Group 23"/>
            <p:cNvGrpSpPr>
              <a:grpSpLocks/>
            </p:cNvGrpSpPr>
            <p:nvPr/>
          </p:nvGrpSpPr>
          <p:grpSpPr bwMode="auto">
            <a:xfrm>
              <a:off x="2352" y="3264"/>
              <a:ext cx="2544" cy="384"/>
              <a:chOff x="2832" y="2976"/>
              <a:chExt cx="2544" cy="384"/>
            </a:xfrm>
          </p:grpSpPr>
          <p:grpSp>
            <p:nvGrpSpPr>
              <p:cNvPr id="999448" name="Group 24"/>
              <p:cNvGrpSpPr>
                <a:grpSpLocks/>
              </p:cNvGrpSpPr>
              <p:nvPr/>
            </p:nvGrpSpPr>
            <p:grpSpPr bwMode="auto">
              <a:xfrm>
                <a:off x="2832" y="2976"/>
                <a:ext cx="2544" cy="384"/>
                <a:chOff x="2448" y="2976"/>
                <a:chExt cx="2544" cy="384"/>
              </a:xfrm>
            </p:grpSpPr>
            <p:sp>
              <p:nvSpPr>
                <p:cNvPr id="999449" name="Oval 25"/>
                <p:cNvSpPr>
                  <a:spLocks noChangeArrowheads="1"/>
                </p:cNvSpPr>
                <p:nvPr/>
              </p:nvSpPr>
              <p:spPr bwMode="auto">
                <a:xfrm>
                  <a:off x="2448" y="2976"/>
                  <a:ext cx="384" cy="3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999450" name="Group 26"/>
                <p:cNvGrpSpPr>
                  <a:grpSpLocks/>
                </p:cNvGrpSpPr>
                <p:nvPr/>
              </p:nvGrpSpPr>
              <p:grpSpPr bwMode="auto">
                <a:xfrm>
                  <a:off x="2928" y="2976"/>
                  <a:ext cx="2064" cy="384"/>
                  <a:chOff x="2928" y="2976"/>
                  <a:chExt cx="2064" cy="384"/>
                </a:xfrm>
              </p:grpSpPr>
              <p:sp>
                <p:nvSpPr>
                  <p:cNvPr id="999451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2976"/>
                    <a:ext cx="384" cy="38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9452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976"/>
                    <a:ext cx="384" cy="38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9453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2976"/>
                    <a:ext cx="384" cy="38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9454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2976"/>
                    <a:ext cx="384" cy="38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99455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6" y="3024"/>
                    <a:ext cx="384" cy="20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FontTx/>
                      <a:buNone/>
                    </a:pPr>
                    <a:r>
                      <a:rPr lang="en-US" altLang="en-US" sz="1600" b="1">
                        <a:latin typeface="Agency FB" charset="0"/>
                      </a:rPr>
                      <a:t>Food</a:t>
                    </a:r>
                  </a:p>
                </p:txBody>
              </p:sp>
              <p:sp>
                <p:nvSpPr>
                  <p:cNvPr id="999456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04" y="3024"/>
                    <a:ext cx="336" cy="22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FontTx/>
                      <a:buNone/>
                    </a:pPr>
                    <a:r>
                      <a:rPr lang="en-US" altLang="en-US" b="1">
                        <a:latin typeface="Agency FB" charset="0"/>
                      </a:rPr>
                      <a:t>Dry</a:t>
                    </a:r>
                  </a:p>
                </p:txBody>
              </p:sp>
              <p:sp>
                <p:nvSpPr>
                  <p:cNvPr id="999457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2" y="3024"/>
                    <a:ext cx="480" cy="22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FontTx/>
                      <a:buNone/>
                    </a:pPr>
                    <a:r>
                      <a:rPr lang="en-US" altLang="en-US" b="1">
                        <a:latin typeface="Agency FB" charset="0"/>
                      </a:rPr>
                      <a:t>Bread</a:t>
                    </a:r>
                  </a:p>
                </p:txBody>
              </p:sp>
              <p:sp>
                <p:nvSpPr>
                  <p:cNvPr id="999458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32" y="3024"/>
                    <a:ext cx="336" cy="20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FontTx/>
                      <a:buNone/>
                    </a:pPr>
                    <a:r>
                      <a:rPr lang="en-US" altLang="en-US" sz="1600" b="1">
                        <a:latin typeface="Agency FB" charset="0"/>
                      </a:rPr>
                      <a:t>Milk</a:t>
                    </a:r>
                  </a:p>
                </p:txBody>
              </p:sp>
            </p:grpSp>
          </p:grpSp>
          <p:sp>
            <p:nvSpPr>
              <p:cNvPr id="999459" name="Text Box 35"/>
              <p:cNvSpPr txBox="1">
                <a:spLocks noChangeArrowheads="1"/>
              </p:cNvSpPr>
              <p:nvPr/>
            </p:nvSpPr>
            <p:spPr bwMode="auto">
              <a:xfrm>
                <a:off x="2880" y="3024"/>
                <a:ext cx="336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Eat</a:t>
                </a:r>
              </a:p>
            </p:txBody>
          </p:sp>
        </p:grpSp>
        <p:grpSp>
          <p:nvGrpSpPr>
            <p:cNvPr id="999460" name="Group 36"/>
            <p:cNvGrpSpPr>
              <a:grpSpLocks/>
            </p:cNvGrpSpPr>
            <p:nvPr/>
          </p:nvGrpSpPr>
          <p:grpSpPr bwMode="auto">
            <a:xfrm>
              <a:off x="3456" y="2496"/>
              <a:ext cx="528" cy="384"/>
              <a:chOff x="3456" y="2496"/>
              <a:chExt cx="528" cy="384"/>
            </a:xfrm>
          </p:grpSpPr>
          <p:sp>
            <p:nvSpPr>
              <p:cNvPr id="999461" name="Oval 37"/>
              <p:cNvSpPr>
                <a:spLocks noChangeArrowheads="1"/>
              </p:cNvSpPr>
              <p:nvPr/>
            </p:nvSpPr>
            <p:spPr bwMode="auto">
              <a:xfrm>
                <a:off x="3552" y="249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62" name="Text Box 38"/>
              <p:cNvSpPr txBox="1">
                <a:spLocks noChangeArrowheads="1"/>
              </p:cNvSpPr>
              <p:nvPr/>
            </p:nvSpPr>
            <p:spPr bwMode="auto">
              <a:xfrm>
                <a:off x="3456" y="2544"/>
                <a:ext cx="528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he-IL" altLang="en-US" b="1" dirty="0" smtClean="0"/>
                  <a:t>   </a:t>
                </a:r>
                <a:r>
                  <a:rPr lang="en-US" altLang="en-US" b="1" dirty="0" smtClean="0"/>
                  <a:t>c</a:t>
                </a:r>
                <a:r>
                  <a:rPr lang="en-US" altLang="en-US" b="1" baseline="-25000" dirty="0" smtClean="0"/>
                  <a:t>1</a:t>
                </a:r>
                <a:r>
                  <a:rPr lang="en-US" altLang="en-US" b="1" dirty="0" smtClean="0">
                    <a:latin typeface="Agency FB" charset="0"/>
                  </a:rPr>
                  <a:t>=2</a:t>
                </a:r>
                <a:endParaRPr lang="en-US" altLang="en-US" b="1" dirty="0">
                  <a:latin typeface="Agency FB" charset="0"/>
                </a:endParaRPr>
              </a:p>
            </p:txBody>
          </p:sp>
        </p:grpSp>
        <p:sp>
          <p:nvSpPr>
            <p:cNvPr id="999463" name="Line 39"/>
            <p:cNvSpPr>
              <a:spLocks noChangeShapeType="1"/>
            </p:cNvSpPr>
            <p:nvPr/>
          </p:nvSpPr>
          <p:spPr bwMode="auto">
            <a:xfrm flipH="1">
              <a:off x="2592" y="2688"/>
              <a:ext cx="960" cy="5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64" name="Line 40"/>
            <p:cNvSpPr>
              <a:spLocks noChangeShapeType="1"/>
            </p:cNvSpPr>
            <p:nvPr/>
          </p:nvSpPr>
          <p:spPr bwMode="auto">
            <a:xfrm flipH="1">
              <a:off x="3120" y="2832"/>
              <a:ext cx="48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65" name="Line 41"/>
            <p:cNvSpPr>
              <a:spLocks noChangeShapeType="1"/>
            </p:cNvSpPr>
            <p:nvPr/>
          </p:nvSpPr>
          <p:spPr bwMode="auto">
            <a:xfrm>
              <a:off x="3936" y="2736"/>
              <a:ext cx="672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66" name="Line 42"/>
            <p:cNvSpPr>
              <a:spLocks noChangeShapeType="1"/>
            </p:cNvSpPr>
            <p:nvPr/>
          </p:nvSpPr>
          <p:spPr bwMode="auto">
            <a:xfrm flipH="1">
              <a:off x="3552" y="2880"/>
              <a:ext cx="144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467" name="Line 43"/>
            <p:cNvSpPr>
              <a:spLocks noChangeShapeType="1"/>
            </p:cNvSpPr>
            <p:nvPr/>
          </p:nvSpPr>
          <p:spPr bwMode="auto">
            <a:xfrm>
              <a:off x="3888" y="2784"/>
              <a:ext cx="144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99468" name="Group 44"/>
          <p:cNvGrpSpPr>
            <a:grpSpLocks/>
          </p:cNvGrpSpPr>
          <p:nvPr/>
        </p:nvGrpSpPr>
        <p:grpSpPr bwMode="auto">
          <a:xfrm>
            <a:off x="8153400" y="3581401"/>
            <a:ext cx="2362200" cy="1903413"/>
            <a:chOff x="4176" y="2256"/>
            <a:chExt cx="1440" cy="1199"/>
          </a:xfrm>
        </p:grpSpPr>
        <p:grpSp>
          <p:nvGrpSpPr>
            <p:cNvPr id="999469" name="Group 45"/>
            <p:cNvGrpSpPr>
              <a:grpSpLocks/>
            </p:cNvGrpSpPr>
            <p:nvPr/>
          </p:nvGrpSpPr>
          <p:grpSpPr bwMode="auto">
            <a:xfrm>
              <a:off x="5184" y="2496"/>
              <a:ext cx="432" cy="384"/>
              <a:chOff x="5184" y="2496"/>
              <a:chExt cx="432" cy="384"/>
            </a:xfrm>
          </p:grpSpPr>
          <p:sp>
            <p:nvSpPr>
              <p:cNvPr id="999470" name="Oval 46"/>
              <p:cNvSpPr>
                <a:spLocks noChangeArrowheads="1"/>
              </p:cNvSpPr>
              <p:nvPr/>
            </p:nvSpPr>
            <p:spPr bwMode="auto">
              <a:xfrm>
                <a:off x="5184" y="249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9471" name="Text Box 47"/>
              <p:cNvSpPr txBox="1">
                <a:spLocks noChangeArrowheads="1"/>
              </p:cNvSpPr>
              <p:nvPr/>
            </p:nvSpPr>
            <p:spPr bwMode="auto">
              <a:xfrm>
                <a:off x="5184" y="2544"/>
                <a:ext cx="432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b="1">
                    <a:latin typeface="Agency FB" charset="0"/>
                  </a:rPr>
                  <a:t>c</a:t>
                </a:r>
                <a:r>
                  <a:rPr lang="en-US" altLang="en-US" b="1" baseline="-25000">
                    <a:latin typeface="Agency FB" charset="0"/>
                  </a:rPr>
                  <a:t>d</a:t>
                </a:r>
                <a:r>
                  <a:rPr lang="en-US" altLang="en-US" b="1">
                    <a:latin typeface="Agency FB" charset="0"/>
                  </a:rPr>
                  <a:t>=D</a:t>
                </a:r>
              </a:p>
            </p:txBody>
          </p:sp>
        </p:grpSp>
        <p:sp>
          <p:nvSpPr>
            <p:cNvPr id="999472" name="Text Box 48"/>
            <p:cNvSpPr txBox="1">
              <a:spLocks noChangeArrowheads="1"/>
            </p:cNvSpPr>
            <p:nvPr/>
          </p:nvSpPr>
          <p:spPr bwMode="auto">
            <a:xfrm>
              <a:off x="4176" y="2256"/>
              <a:ext cx="76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4400" b="1" dirty="0"/>
                <a:t>. . . </a:t>
              </a:r>
            </a:p>
          </p:txBody>
        </p:sp>
        <p:sp>
          <p:nvSpPr>
            <p:cNvPr id="999473" name="Text Box 49"/>
            <p:cNvSpPr txBox="1">
              <a:spLocks noChangeArrowheads="1"/>
            </p:cNvSpPr>
            <p:nvPr/>
          </p:nvSpPr>
          <p:spPr bwMode="auto">
            <a:xfrm rot="-5400000">
              <a:off x="4889" y="2838"/>
              <a:ext cx="768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4400" b="1"/>
                <a:t>. . 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0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36235-0251-9948-A218-951C8FB5B633}" type="slidenum">
              <a:rPr lang="he-IL" altLang="en-US"/>
              <a:pPr/>
              <a:t>30</a:t>
            </a:fld>
            <a:endParaRPr lang="en-US" altLang="en-US"/>
          </a:p>
        </p:txBody>
      </p:sp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 model for topics</a:t>
            </a:r>
          </a:p>
        </p:txBody>
      </p:sp>
      <p:sp>
        <p:nvSpPr>
          <p:cNvPr id="100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1"/>
            <a:ext cx="3352800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 2" charset="2"/>
              <a:buNone/>
            </a:pPr>
            <a:r>
              <a:rPr lang="en-US" altLang="en-US"/>
              <a:t>Given the topic words are independent</a:t>
            </a:r>
          </a:p>
          <a:p>
            <a:pPr>
              <a:lnSpc>
                <a:spcPct val="90000"/>
              </a:lnSpc>
              <a:buFont typeface="Wingdings 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buFont typeface="Wingdings 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buFont typeface="Wingdings 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buFont typeface="Wingdings 2" charset="2"/>
              <a:buNone/>
            </a:pPr>
            <a:r>
              <a:rPr lang="en-US" altLang="en-US"/>
              <a:t>The probability for a word, w, given a topic, z, is </a:t>
            </a:r>
            <a:r>
              <a:rPr lang="en-US" altLang="en-US">
                <a:sym typeface="Symbol" charset="2"/>
              </a:rPr>
              <a:t></a:t>
            </a:r>
            <a:r>
              <a:rPr lang="en-US" altLang="en-US" baseline="-25000">
                <a:sym typeface="Symbol" charset="2"/>
              </a:rPr>
              <a:t>wz</a:t>
            </a:r>
            <a:endParaRPr lang="en-US" altLang="en-US"/>
          </a:p>
        </p:txBody>
      </p:sp>
      <p:grpSp>
        <p:nvGrpSpPr>
          <p:cNvPr id="1000453" name="Group 5"/>
          <p:cNvGrpSpPr>
            <a:grpSpLocks/>
          </p:cNvGrpSpPr>
          <p:nvPr/>
        </p:nvGrpSpPr>
        <p:grpSpPr bwMode="auto">
          <a:xfrm>
            <a:off x="7162800" y="1447800"/>
            <a:ext cx="2286000" cy="2971800"/>
            <a:chOff x="3552" y="912"/>
            <a:chExt cx="1440" cy="1872"/>
          </a:xfrm>
        </p:grpSpPr>
        <p:grpSp>
          <p:nvGrpSpPr>
            <p:cNvPr id="1000454" name="Group 6"/>
            <p:cNvGrpSpPr>
              <a:grpSpLocks/>
            </p:cNvGrpSpPr>
            <p:nvPr/>
          </p:nvGrpSpPr>
          <p:grpSpPr bwMode="auto">
            <a:xfrm>
              <a:off x="3744" y="1008"/>
              <a:ext cx="528" cy="384"/>
              <a:chOff x="3744" y="1008"/>
              <a:chExt cx="528" cy="384"/>
            </a:xfrm>
          </p:grpSpPr>
          <p:sp>
            <p:nvSpPr>
              <p:cNvPr id="1000455" name="Oval 7"/>
              <p:cNvSpPr>
                <a:spLocks noChangeArrowheads="1"/>
              </p:cNvSpPr>
              <p:nvPr/>
            </p:nvSpPr>
            <p:spPr bwMode="auto">
              <a:xfrm>
                <a:off x="3744" y="100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0456" name="Text Box 8"/>
              <p:cNvSpPr txBox="1">
                <a:spLocks noChangeArrowheads="1"/>
              </p:cNvSpPr>
              <p:nvPr/>
            </p:nvSpPr>
            <p:spPr bwMode="auto">
              <a:xfrm>
                <a:off x="3840" y="1065"/>
                <a:ext cx="43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2400" b="1"/>
                  <a:t>C</a:t>
                </a:r>
              </a:p>
            </p:txBody>
          </p:sp>
        </p:grpSp>
        <p:sp>
          <p:nvSpPr>
            <p:cNvPr id="1000457" name="Line 9"/>
            <p:cNvSpPr>
              <a:spLocks noChangeShapeType="1"/>
            </p:cNvSpPr>
            <p:nvPr/>
          </p:nvSpPr>
          <p:spPr bwMode="auto">
            <a:xfrm>
              <a:off x="3936" y="1392"/>
              <a:ext cx="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00458" name="Group 10"/>
            <p:cNvGrpSpPr>
              <a:grpSpLocks/>
            </p:cNvGrpSpPr>
            <p:nvPr/>
          </p:nvGrpSpPr>
          <p:grpSpPr bwMode="auto">
            <a:xfrm>
              <a:off x="3744" y="2016"/>
              <a:ext cx="480" cy="384"/>
              <a:chOff x="3744" y="2016"/>
              <a:chExt cx="480" cy="384"/>
            </a:xfrm>
          </p:grpSpPr>
          <p:sp>
            <p:nvSpPr>
              <p:cNvPr id="1000459" name="Oval 11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0460" name="Text Box 12"/>
              <p:cNvSpPr txBox="1">
                <a:spLocks noChangeArrowheads="1"/>
              </p:cNvSpPr>
              <p:nvPr/>
            </p:nvSpPr>
            <p:spPr bwMode="auto">
              <a:xfrm>
                <a:off x="3792" y="2073"/>
                <a:ext cx="43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2400" b="1"/>
                  <a:t>W</a:t>
                </a:r>
              </a:p>
            </p:txBody>
          </p:sp>
        </p:grpSp>
        <p:sp>
          <p:nvSpPr>
            <p:cNvPr id="1000461" name="Rectangle 13"/>
            <p:cNvSpPr>
              <a:spLocks noChangeArrowheads="1"/>
            </p:cNvSpPr>
            <p:nvPr/>
          </p:nvSpPr>
          <p:spPr bwMode="auto">
            <a:xfrm>
              <a:off x="3696" y="1584"/>
              <a:ext cx="720" cy="11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0462" name="Rectangle 14"/>
            <p:cNvSpPr>
              <a:spLocks noChangeArrowheads="1"/>
            </p:cNvSpPr>
            <p:nvPr/>
          </p:nvSpPr>
          <p:spPr bwMode="auto">
            <a:xfrm>
              <a:off x="3552" y="912"/>
              <a:ext cx="1344" cy="18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0463" name="Text Box 15"/>
            <p:cNvSpPr txBox="1">
              <a:spLocks noChangeArrowheads="1"/>
            </p:cNvSpPr>
            <p:nvPr/>
          </p:nvSpPr>
          <p:spPr bwMode="auto">
            <a:xfrm>
              <a:off x="4176" y="2496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b="1"/>
                <a:t>N</a:t>
              </a:r>
              <a:r>
                <a:rPr lang="en-US" altLang="en-US" b="1" baseline="-25000"/>
                <a:t>d</a:t>
              </a:r>
            </a:p>
          </p:txBody>
        </p:sp>
        <p:sp>
          <p:nvSpPr>
            <p:cNvPr id="1000464" name="Text Box 16"/>
            <p:cNvSpPr txBox="1">
              <a:spLocks noChangeArrowheads="1"/>
            </p:cNvSpPr>
            <p:nvPr/>
          </p:nvSpPr>
          <p:spPr bwMode="auto">
            <a:xfrm>
              <a:off x="4656" y="2544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b="1"/>
                <a:t>D</a:t>
              </a:r>
              <a:endParaRPr lang="en-US" altLang="en-US" b="1" baseline="-25000"/>
            </a:p>
          </p:txBody>
        </p:sp>
      </p:grpSp>
      <p:sp>
        <p:nvSpPr>
          <p:cNvPr id="1000465" name="Text Box 17"/>
          <p:cNvSpPr txBox="1">
            <a:spLocks noChangeArrowheads="1"/>
          </p:cNvSpPr>
          <p:nvPr/>
        </p:nvSpPr>
        <p:spPr bwMode="auto">
          <a:xfrm>
            <a:off x="6400800" y="4724401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/>
              <a:t>P({</a:t>
            </a:r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w</a:t>
            </a:r>
            <a:r>
              <a:rPr lang="en-US" altLang="en-US"/>
              <a:t>,C</a:t>
            </a:r>
            <a:r>
              <a:rPr lang="en-US" altLang="en-US">
                <a:sym typeface="Symbol" charset="2"/>
              </a:rPr>
              <a:t>}| </a:t>
            </a:r>
            <a:r>
              <a:rPr lang="en-US" altLang="en-US"/>
              <a:t>)</a:t>
            </a:r>
            <a:r>
              <a:rPr lang="en-US" altLang="en-US">
                <a:sym typeface="Symbol" charset="2"/>
              </a:rPr>
              <a:t> = </a:t>
            </a:r>
            <a:r>
              <a:rPr lang="en-US" altLang="en-US" baseline="-25000">
                <a:sym typeface="Symbol" charset="2"/>
              </a:rPr>
              <a:t>d</a:t>
            </a:r>
            <a:r>
              <a:rPr lang="en-US" altLang="en-US"/>
              <a:t>P(C</a:t>
            </a:r>
            <a:r>
              <a:rPr lang="en-US" altLang="en-US" baseline="-25000">
                <a:sym typeface="Symbol" charset="2"/>
              </a:rPr>
              <a:t>d</a:t>
            </a:r>
            <a:r>
              <a:rPr lang="en-US" altLang="en-US"/>
              <a:t>)</a:t>
            </a:r>
            <a:r>
              <a:rPr lang="en-US" altLang="en-US">
                <a:sym typeface="Symbol" charset="2"/>
              </a:rPr>
              <a:t></a:t>
            </a:r>
            <a:r>
              <a:rPr lang="en-US" altLang="en-US" baseline="-25000"/>
              <a:t>nd</a:t>
            </a:r>
            <a:r>
              <a:rPr lang="en-US" altLang="en-US"/>
              <a:t>P(w</a:t>
            </a:r>
            <a:r>
              <a:rPr lang="en-US" altLang="en-US" baseline="-25000"/>
              <a:t>nd</a:t>
            </a:r>
            <a:r>
              <a:rPr lang="en-US" altLang="en-US"/>
              <a:t>|C</a:t>
            </a:r>
            <a:r>
              <a:rPr lang="en-US" altLang="en-US" baseline="-25000">
                <a:sym typeface="Symbol" charset="2"/>
              </a:rPr>
              <a:t>d</a:t>
            </a:r>
            <a:r>
              <a:rPr lang="en-US" altLang="en-US">
                <a:sym typeface="Symbol" charset="2"/>
              </a:rPr>
              <a:t>,</a:t>
            </a:r>
            <a:r>
              <a:rPr lang="en-US" alt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244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0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46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classification algorithm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616200" cy="685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99569"/>
            <a:ext cx="3962400" cy="74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9207"/>
            <a:ext cx="30226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multi-class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Confusion matrix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854200" y="3259614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Predicted C=1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Predicted C=2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Predicted C=3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True C=1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True C=2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True C=3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0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89A90-3C5F-4E43-B4B0-0E82A9F25839}" type="slidenum">
              <a:rPr lang="he-IL" altLang="en-US"/>
              <a:pPr/>
              <a:t>33</a:t>
            </a:fld>
            <a:endParaRPr lang="en-US" altLang="en-US"/>
          </a:p>
        </p:txBody>
      </p:sp>
      <p:sp>
        <p:nvSpPr>
          <p:cNvPr id="975874" name="Rectangle 2"/>
          <p:cNvSpPr>
            <a:spLocks noChangeAspect="1" noChangeArrowheads="1"/>
          </p:cNvSpPr>
          <p:nvPr/>
        </p:nvSpPr>
        <p:spPr bwMode="auto">
          <a:xfrm>
            <a:off x="3659189" y="4362451"/>
            <a:ext cx="1184275" cy="110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75" name="Rectangle 3"/>
          <p:cNvSpPr>
            <a:spLocks noChangeAspect="1" noChangeArrowheads="1"/>
          </p:cNvSpPr>
          <p:nvPr/>
        </p:nvSpPr>
        <p:spPr bwMode="auto">
          <a:xfrm>
            <a:off x="5029200" y="1768476"/>
            <a:ext cx="2819400" cy="4195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76" name="Oval 4"/>
          <p:cNvSpPr>
            <a:spLocks noChangeAspect="1" noChangeArrowheads="1"/>
          </p:cNvSpPr>
          <p:nvPr/>
        </p:nvSpPr>
        <p:spPr bwMode="auto">
          <a:xfrm>
            <a:off x="5962651" y="1965326"/>
            <a:ext cx="790575" cy="6953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77" name="Oval 5"/>
          <p:cNvSpPr>
            <a:spLocks noChangeAspect="1" noChangeArrowheads="1"/>
          </p:cNvSpPr>
          <p:nvPr/>
        </p:nvSpPr>
        <p:spPr bwMode="auto">
          <a:xfrm>
            <a:off x="5962651" y="4978401"/>
            <a:ext cx="790575" cy="695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78" name="Oval 6"/>
          <p:cNvSpPr>
            <a:spLocks noChangeAspect="1" noChangeArrowheads="1"/>
          </p:cNvSpPr>
          <p:nvPr/>
        </p:nvSpPr>
        <p:spPr bwMode="auto">
          <a:xfrm>
            <a:off x="5962651" y="3357564"/>
            <a:ext cx="790575" cy="6937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79" name="Text Box 7"/>
          <p:cNvSpPr txBox="1">
            <a:spLocks noChangeAspect="1" noChangeArrowheads="1"/>
          </p:cNvSpPr>
          <p:nvPr/>
        </p:nvSpPr>
        <p:spPr bwMode="auto">
          <a:xfrm>
            <a:off x="6159500" y="3300414"/>
            <a:ext cx="393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4000"/>
              <a:t>z</a:t>
            </a:r>
          </a:p>
        </p:txBody>
      </p:sp>
      <p:sp>
        <p:nvSpPr>
          <p:cNvPr id="975880" name="Text Box 8"/>
          <p:cNvSpPr txBox="1">
            <a:spLocks noChangeAspect="1" noChangeArrowheads="1"/>
          </p:cNvSpPr>
          <p:nvPr/>
        </p:nvSpPr>
        <p:spPr bwMode="auto">
          <a:xfrm>
            <a:off x="6096000" y="4976814"/>
            <a:ext cx="393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4000"/>
              <a:t>w</a:t>
            </a:r>
          </a:p>
        </p:txBody>
      </p:sp>
      <p:sp>
        <p:nvSpPr>
          <p:cNvPr id="975881" name="Text Box 9"/>
          <p:cNvSpPr txBox="1">
            <a:spLocks noChangeAspect="1" noChangeArrowheads="1"/>
          </p:cNvSpPr>
          <p:nvPr/>
        </p:nvSpPr>
        <p:spPr bwMode="auto">
          <a:xfrm>
            <a:off x="6097588" y="1928814"/>
            <a:ext cx="6842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l-GR" altLang="en-US" sz="4000"/>
              <a:t>θ</a:t>
            </a:r>
            <a:r>
              <a:rPr lang="en-US" altLang="en-US" sz="3600" baseline="-25000"/>
              <a:t>d</a:t>
            </a:r>
            <a:endParaRPr lang="el-GR" altLang="en-US" sz="3600" baseline="-25000"/>
          </a:p>
        </p:txBody>
      </p:sp>
      <p:sp>
        <p:nvSpPr>
          <p:cNvPr id="975882" name="Rectangle 10"/>
          <p:cNvSpPr>
            <a:spLocks noChangeAspect="1" noChangeArrowheads="1"/>
          </p:cNvSpPr>
          <p:nvPr/>
        </p:nvSpPr>
        <p:spPr bwMode="auto">
          <a:xfrm>
            <a:off x="5568950" y="3067051"/>
            <a:ext cx="1746250" cy="277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83" name="Line 11"/>
          <p:cNvSpPr>
            <a:spLocks noChangeAspect="1" noChangeShapeType="1"/>
          </p:cNvSpPr>
          <p:nvPr/>
        </p:nvSpPr>
        <p:spPr bwMode="auto">
          <a:xfrm>
            <a:off x="6359525" y="2660651"/>
            <a:ext cx="0" cy="6969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5884" name="Line 12"/>
          <p:cNvSpPr>
            <a:spLocks noChangeAspect="1" noChangeShapeType="1"/>
          </p:cNvSpPr>
          <p:nvPr/>
        </p:nvSpPr>
        <p:spPr bwMode="auto">
          <a:xfrm>
            <a:off x="6359525" y="4051300"/>
            <a:ext cx="0" cy="9271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5885" name="Text Box 13"/>
          <p:cNvSpPr txBox="1">
            <a:spLocks noChangeAspect="1" noChangeArrowheads="1"/>
          </p:cNvSpPr>
          <p:nvPr/>
        </p:nvSpPr>
        <p:spPr bwMode="auto">
          <a:xfrm>
            <a:off x="6745288" y="5235576"/>
            <a:ext cx="7223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000"/>
              <a:t>N</a:t>
            </a:r>
            <a:r>
              <a:rPr lang="en-US" altLang="en-US" sz="3000" baseline="-25000"/>
              <a:t>d</a:t>
            </a:r>
            <a:endParaRPr lang="en-US" altLang="en-US" sz="3000"/>
          </a:p>
        </p:txBody>
      </p:sp>
      <p:sp>
        <p:nvSpPr>
          <p:cNvPr id="975886" name="Text Box 14"/>
          <p:cNvSpPr txBox="1">
            <a:spLocks noChangeAspect="1" noChangeArrowheads="1"/>
          </p:cNvSpPr>
          <p:nvPr/>
        </p:nvSpPr>
        <p:spPr bwMode="auto">
          <a:xfrm>
            <a:off x="7367588" y="5357814"/>
            <a:ext cx="3286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4000"/>
              <a:t>D</a:t>
            </a:r>
          </a:p>
        </p:txBody>
      </p:sp>
      <p:sp>
        <p:nvSpPr>
          <p:cNvPr id="975887" name="Text Box 15"/>
          <p:cNvSpPr txBox="1">
            <a:spLocks noChangeAspect="1" noChangeArrowheads="1"/>
          </p:cNvSpPr>
          <p:nvPr/>
        </p:nvSpPr>
        <p:spPr bwMode="auto">
          <a:xfrm>
            <a:off x="6097588" y="701676"/>
            <a:ext cx="461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l-GR" altLang="en-US" sz="4000"/>
              <a:t>α</a:t>
            </a:r>
          </a:p>
        </p:txBody>
      </p:sp>
      <p:sp>
        <p:nvSpPr>
          <p:cNvPr id="975888" name="Line 16"/>
          <p:cNvSpPr>
            <a:spLocks noChangeAspect="1" noChangeShapeType="1"/>
          </p:cNvSpPr>
          <p:nvPr/>
        </p:nvSpPr>
        <p:spPr bwMode="auto">
          <a:xfrm>
            <a:off x="6359525" y="1387475"/>
            <a:ext cx="0" cy="5778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5889" name="Oval 17"/>
          <p:cNvSpPr>
            <a:spLocks noChangeAspect="1" noChangeArrowheads="1"/>
          </p:cNvSpPr>
          <p:nvPr/>
        </p:nvSpPr>
        <p:spPr bwMode="auto">
          <a:xfrm>
            <a:off x="3857626" y="3224214"/>
            <a:ext cx="790575" cy="6953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90" name="Text Box 18"/>
          <p:cNvSpPr txBox="1">
            <a:spLocks noChangeAspect="1" noChangeArrowheads="1"/>
          </p:cNvSpPr>
          <p:nvPr/>
        </p:nvSpPr>
        <p:spPr bwMode="auto">
          <a:xfrm>
            <a:off x="4025900" y="3224214"/>
            <a:ext cx="393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l-GR" altLang="en-US" sz="4000"/>
              <a:t>β</a:t>
            </a:r>
          </a:p>
        </p:txBody>
      </p:sp>
      <p:sp>
        <p:nvSpPr>
          <p:cNvPr id="975891" name="Line 19"/>
          <p:cNvSpPr>
            <a:spLocks noChangeAspect="1" noChangeShapeType="1"/>
          </p:cNvSpPr>
          <p:nvPr/>
        </p:nvSpPr>
        <p:spPr bwMode="auto">
          <a:xfrm>
            <a:off x="4251326" y="3935414"/>
            <a:ext cx="3175" cy="5794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5892" name="Line 20"/>
          <p:cNvSpPr>
            <a:spLocks noChangeAspect="1" noChangeShapeType="1"/>
          </p:cNvSpPr>
          <p:nvPr/>
        </p:nvSpPr>
        <p:spPr bwMode="auto">
          <a:xfrm>
            <a:off x="4648201" y="4862513"/>
            <a:ext cx="1382713" cy="2905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5893" name="Oval 21"/>
          <p:cNvSpPr>
            <a:spLocks noChangeAspect="1" noChangeArrowheads="1"/>
          </p:cNvSpPr>
          <p:nvPr/>
        </p:nvSpPr>
        <p:spPr bwMode="auto">
          <a:xfrm>
            <a:off x="3857626" y="4514851"/>
            <a:ext cx="790575" cy="6953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94" name="Text Box 22"/>
          <p:cNvSpPr txBox="1">
            <a:spLocks noChangeAspect="1" noChangeArrowheads="1"/>
          </p:cNvSpPr>
          <p:nvPr/>
        </p:nvSpPr>
        <p:spPr bwMode="auto">
          <a:xfrm>
            <a:off x="3971926" y="4503738"/>
            <a:ext cx="981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l-GR" altLang="en-US" sz="3400"/>
              <a:t>Φ</a:t>
            </a:r>
            <a:r>
              <a:rPr lang="en-US" altLang="en-US" sz="3400" baseline="-25000"/>
              <a:t>z</a:t>
            </a:r>
            <a:endParaRPr lang="ru-RU" altLang="en-US" sz="3400" baseline="-25000"/>
          </a:p>
        </p:txBody>
      </p:sp>
      <p:sp>
        <p:nvSpPr>
          <p:cNvPr id="975895" name="Text Box 23"/>
          <p:cNvSpPr txBox="1">
            <a:spLocks noChangeAspect="1" noChangeArrowheads="1"/>
          </p:cNvSpPr>
          <p:nvPr/>
        </p:nvSpPr>
        <p:spPr bwMode="auto">
          <a:xfrm>
            <a:off x="4449763" y="5038726"/>
            <a:ext cx="3286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000"/>
              <a:t>K</a:t>
            </a:r>
          </a:p>
        </p:txBody>
      </p:sp>
      <p:sp>
        <p:nvSpPr>
          <p:cNvPr id="975896" name="Oval 24"/>
          <p:cNvSpPr>
            <a:spLocks noChangeAspect="1" noChangeArrowheads="1"/>
          </p:cNvSpPr>
          <p:nvPr/>
        </p:nvSpPr>
        <p:spPr bwMode="auto">
          <a:xfrm>
            <a:off x="5997576" y="684214"/>
            <a:ext cx="790575" cy="6953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5897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LDA model</a:t>
            </a:r>
          </a:p>
        </p:txBody>
      </p:sp>
    </p:spTree>
    <p:extLst>
      <p:ext uri="{BB962C8B-B14F-4D97-AF65-F5344CB8AC3E}">
        <p14:creationId xmlns:p14="http://schemas.microsoft.com/office/powerpoint/2010/main" val="144564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294B5-D106-CA4F-BF2E-908B6837393A}" type="slidenum">
              <a:rPr lang="he-IL" altLang="en-US"/>
              <a:pPr/>
              <a:t>34</a:t>
            </a:fld>
            <a:endParaRPr lang="en-US" altLang="en-US"/>
          </a:p>
        </p:txBody>
      </p:sp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Sampling in the LDA model</a:t>
            </a:r>
          </a:p>
        </p:txBody>
      </p:sp>
      <p:pic>
        <p:nvPicPr>
          <p:cNvPr id="100147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0175" y="2573339"/>
            <a:ext cx="6319838" cy="1171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01476" name="Text Box 4"/>
          <p:cNvSpPr txBox="1">
            <a:spLocks noChangeArrowheads="1"/>
          </p:cNvSpPr>
          <p:nvPr/>
        </p:nvSpPr>
        <p:spPr bwMode="auto">
          <a:xfrm>
            <a:off x="2057400" y="19050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/>
              <a:t>The update rule for fixed </a:t>
            </a:r>
            <a:r>
              <a:rPr lang="en-US" altLang="en-US" sz="2400" b="1">
                <a:sym typeface="Symbol" charset="2"/>
              </a:rPr>
              <a:t>, and integrating out </a:t>
            </a:r>
          </a:p>
        </p:txBody>
      </p:sp>
      <p:sp>
        <p:nvSpPr>
          <p:cNvPr id="1001477" name="Text Box 5"/>
          <p:cNvSpPr txBox="1">
            <a:spLocks noChangeArrowheads="1"/>
          </p:cNvSpPr>
          <p:nvPr/>
        </p:nvSpPr>
        <p:spPr bwMode="auto">
          <a:xfrm>
            <a:off x="2209800" y="4114801"/>
            <a:ext cx="7467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b="1"/>
              <a:t>Provides point estimates to </a:t>
            </a:r>
            <a:r>
              <a:rPr lang="en-US" altLang="en-US" sz="2400" b="1">
                <a:sym typeface="Symbol" charset="2"/>
              </a:rPr>
              <a:t> and distributions of the latent variables, z. </a:t>
            </a:r>
            <a:r>
              <a:rPr lang="en-US" altLang="en-US" sz="24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5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CE23C-9DC7-6E4B-8A4F-57AB9B1F31F2}" type="slidenum">
              <a:rPr lang="he-IL" altLang="en-US"/>
              <a:pPr/>
              <a:t>35</a:t>
            </a:fld>
            <a:endParaRPr lang="en-US" altLang="en-US"/>
          </a:p>
        </p:txBody>
      </p:sp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generative process</a:t>
            </a:r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0551" y="1673226"/>
            <a:ext cx="4456113" cy="4460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600"/>
              <a:t>Let’s assume authors </a:t>
            </a:r>
            <a:r>
              <a:rPr lang="en-US" altLang="en-US" sz="1600" i="1"/>
              <a:t>A</a:t>
            </a:r>
            <a:r>
              <a:rPr lang="en-US" altLang="en-US" sz="1600" i="1" baseline="-25000"/>
              <a:t>1</a:t>
            </a:r>
            <a:r>
              <a:rPr lang="en-US" altLang="en-US" sz="1600"/>
              <a:t> and </a:t>
            </a:r>
            <a:r>
              <a:rPr lang="en-US" altLang="en-US" sz="1600" i="1"/>
              <a:t>A</a:t>
            </a:r>
            <a:r>
              <a:rPr lang="en-US" altLang="en-US" sz="1600" i="1" baseline="-25000"/>
              <a:t>2</a:t>
            </a:r>
            <a:r>
              <a:rPr lang="en-US" altLang="en-US" sz="1600"/>
              <a:t> collaborate and produce a paper</a:t>
            </a:r>
          </a:p>
          <a:p>
            <a:pPr lvl="1">
              <a:lnSpc>
                <a:spcPct val="90000"/>
              </a:lnSpc>
            </a:pPr>
            <a:r>
              <a:rPr lang="en-US" altLang="en-US" sz="1700" i="1"/>
              <a:t>A</a:t>
            </a:r>
            <a:r>
              <a:rPr lang="en-US" altLang="en-US" sz="1700" i="1" baseline="-25000"/>
              <a:t>1</a:t>
            </a:r>
            <a:r>
              <a:rPr lang="en-US" altLang="en-US" sz="1700"/>
              <a:t> has multinomial topic distribution </a:t>
            </a:r>
            <a:r>
              <a:rPr lang="en-US" altLang="en-US" sz="1700" b="1" i="1">
                <a:latin typeface="Symbol" charset="2"/>
              </a:rPr>
              <a:t>q</a:t>
            </a:r>
            <a:r>
              <a:rPr lang="en-US" altLang="en-US" sz="1700" b="1" i="1" baseline="-25000">
                <a:latin typeface="Symbol" charset="2"/>
              </a:rPr>
              <a:t>1</a:t>
            </a:r>
          </a:p>
          <a:p>
            <a:pPr lvl="1">
              <a:lnSpc>
                <a:spcPct val="90000"/>
              </a:lnSpc>
            </a:pPr>
            <a:r>
              <a:rPr lang="en-US" altLang="en-US" sz="1700" i="1"/>
              <a:t>A</a:t>
            </a:r>
            <a:r>
              <a:rPr lang="en-US" altLang="en-US" sz="1700" i="1" baseline="-25000"/>
              <a:t>2</a:t>
            </a:r>
            <a:r>
              <a:rPr lang="en-US" altLang="en-US" sz="1700"/>
              <a:t> has multinomial topic distribution </a:t>
            </a:r>
            <a:r>
              <a:rPr lang="en-US" altLang="en-US" sz="1700" b="1" i="1">
                <a:latin typeface="Symbol" charset="2"/>
              </a:rPr>
              <a:t>q</a:t>
            </a:r>
            <a:r>
              <a:rPr lang="en-US" altLang="en-US" sz="1700" b="1" i="1" baseline="-25000">
                <a:latin typeface="Symbol" charset="2"/>
              </a:rPr>
              <a:t>2</a:t>
            </a:r>
            <a:endParaRPr lang="en-US" altLang="en-US" sz="1700"/>
          </a:p>
          <a:p>
            <a:pPr>
              <a:lnSpc>
                <a:spcPct val="90000"/>
              </a:lnSpc>
            </a:pPr>
            <a:r>
              <a:rPr lang="en-US" altLang="en-US" sz="1600"/>
              <a:t>For each word in the paper: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altLang="en-US" sz="1700"/>
              <a:t>Sample an author </a:t>
            </a:r>
            <a:r>
              <a:rPr lang="en-US" altLang="en-US" sz="1700" i="1"/>
              <a:t>x</a:t>
            </a:r>
            <a:r>
              <a:rPr lang="en-US" altLang="en-US" sz="1700"/>
              <a:t> (uniformly) from </a:t>
            </a:r>
            <a:r>
              <a:rPr lang="en-US" altLang="en-US" sz="1700" i="1"/>
              <a:t>A</a:t>
            </a:r>
            <a:r>
              <a:rPr lang="en-US" altLang="en-US" sz="1700" i="1" baseline="-25000"/>
              <a:t>1</a:t>
            </a:r>
            <a:r>
              <a:rPr lang="en-US" altLang="en-US" sz="1700" i="1"/>
              <a:t>,</a:t>
            </a:r>
            <a:r>
              <a:rPr lang="en-US" altLang="en-US" sz="1700" i="1" baseline="-25000"/>
              <a:t> </a:t>
            </a:r>
            <a:r>
              <a:rPr lang="en-US" altLang="en-US" sz="1700" i="1"/>
              <a:t>A</a:t>
            </a:r>
            <a:r>
              <a:rPr lang="en-US" altLang="en-US" sz="1700" i="1" baseline="-25000"/>
              <a:t>2</a:t>
            </a:r>
            <a:endParaRPr lang="en-US" altLang="en-US" sz="1700"/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altLang="en-US" sz="1700"/>
              <a:t>Sample a topic </a:t>
            </a:r>
            <a:r>
              <a:rPr lang="en-US" altLang="en-US" sz="1700" i="1"/>
              <a:t>z </a:t>
            </a:r>
            <a:r>
              <a:rPr lang="en-US" altLang="en-US" sz="1700"/>
              <a:t>from a </a:t>
            </a:r>
            <a:r>
              <a:rPr lang="en-US" altLang="en-US" sz="1700" b="1" i="1">
                <a:latin typeface="Symbol" charset="2"/>
              </a:rPr>
              <a:t>q</a:t>
            </a:r>
            <a:r>
              <a:rPr lang="en-US" altLang="en-US" sz="1700" b="1" i="1" baseline="-25000"/>
              <a:t>X</a:t>
            </a:r>
            <a:endParaRPr lang="en-US" altLang="en-US" sz="1700"/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altLang="en-US" sz="1700"/>
              <a:t>Sample a word </a:t>
            </a:r>
            <a:r>
              <a:rPr lang="en-US" altLang="en-US" sz="1700" i="1"/>
              <a:t>w</a:t>
            </a:r>
            <a:r>
              <a:rPr lang="en-US" altLang="en-US" sz="1700"/>
              <a:t> from a multinomial topic distribution</a:t>
            </a:r>
          </a:p>
        </p:txBody>
      </p:sp>
      <p:pic>
        <p:nvPicPr>
          <p:cNvPr id="10045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57400"/>
            <a:ext cx="36576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6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A3EE1-082B-9E4D-9623-07E41389DF02}" type="slidenum">
              <a:rPr lang="he-IL" altLang="en-US"/>
              <a:pPr/>
              <a:t>36</a:t>
            </a:fld>
            <a:endParaRPr lang="en-US" altLang="en-US"/>
          </a:p>
        </p:txBody>
      </p:sp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Inference in the author topic model</a:t>
            </a:r>
          </a:p>
        </p:txBody>
      </p:sp>
      <p:sp>
        <p:nvSpPr>
          <p:cNvPr id="100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Estimate </a:t>
            </a:r>
            <a:r>
              <a:rPr lang="en-US" altLang="en-US" sz="1800" b="1" i="1"/>
              <a:t>x</a:t>
            </a:r>
            <a:r>
              <a:rPr lang="en-US" altLang="en-US" sz="1800"/>
              <a:t> and </a:t>
            </a:r>
            <a:r>
              <a:rPr lang="en-US" altLang="en-US" sz="1800" b="1" i="1"/>
              <a:t>z</a:t>
            </a:r>
            <a:r>
              <a:rPr lang="en-US" altLang="en-US" sz="1800" i="1"/>
              <a:t> </a:t>
            </a:r>
            <a:r>
              <a:rPr lang="en-US" altLang="en-US" sz="1800"/>
              <a:t>by Gibbs sampling</a:t>
            </a:r>
            <a:r>
              <a:rPr lang="en-US" altLang="en-US" sz="1800" i="1"/>
              <a:t> </a:t>
            </a:r>
            <a:br>
              <a:rPr lang="en-US" altLang="en-US" sz="1800" i="1"/>
            </a:br>
            <a:r>
              <a:rPr lang="en-US" altLang="en-US" sz="1800" i="1"/>
              <a:t>(</a:t>
            </a:r>
            <a:r>
              <a:rPr lang="en-US" altLang="en-US" sz="1800"/>
              <a:t>assignments of each word to an author and topic) </a:t>
            </a:r>
          </a:p>
          <a:p>
            <a:endParaRPr lang="en-US" altLang="en-US" sz="1800"/>
          </a:p>
          <a:p>
            <a:r>
              <a:rPr lang="en-US" altLang="en-US" sz="1800"/>
              <a:t>Estimation is efficient: linear in data size</a:t>
            </a:r>
          </a:p>
          <a:p>
            <a:pPr lvl="1">
              <a:buFont typeface="Wingdings 2" charset="2"/>
              <a:buNone/>
            </a:pPr>
            <a:endParaRPr lang="en-US" altLang="en-US" sz="1800"/>
          </a:p>
          <a:p>
            <a:r>
              <a:rPr lang="en-US" altLang="en-US" sz="1800"/>
              <a:t>Infer from each sample using point estimations:</a:t>
            </a:r>
          </a:p>
          <a:p>
            <a:pPr lvl="1"/>
            <a:r>
              <a:rPr lang="en-US" altLang="en-US" sz="1800"/>
              <a:t>Author-Topic distributions (</a:t>
            </a:r>
            <a:r>
              <a:rPr lang="en-US" altLang="en-US" sz="1800">
                <a:latin typeface="Symbol" charset="2"/>
              </a:rPr>
              <a:t>Q)</a:t>
            </a:r>
          </a:p>
          <a:p>
            <a:pPr lvl="1"/>
            <a:r>
              <a:rPr lang="en-US" altLang="en-US" sz="1800"/>
              <a:t>Topic-Word distributions</a:t>
            </a:r>
            <a:r>
              <a:rPr lang="en-US" altLang="en-US" sz="1800">
                <a:latin typeface="Symbol" charset="2"/>
              </a:rPr>
              <a:t>   (F)</a:t>
            </a:r>
          </a:p>
          <a:p>
            <a:pPr lvl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748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0EE79-046A-A54C-9DD8-3B9A8702B696}" type="slidenum">
              <a:rPr lang="he-IL" altLang="en-US"/>
              <a:pPr/>
              <a:t>37</a:t>
            </a:fld>
            <a:endParaRPr lang="en-US" altLang="en-US"/>
          </a:p>
        </p:txBody>
      </p:sp>
      <p:sp>
        <p:nvSpPr>
          <p:cNvPr id="97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609600"/>
            <a:ext cx="7772400" cy="1143000"/>
          </a:xfrm>
        </p:spPr>
        <p:txBody>
          <a:bodyPr/>
          <a:lstStyle/>
          <a:p>
            <a:r>
              <a:rPr lang="en-US" altLang="en-US"/>
              <a:t>Data and Topic Models</a:t>
            </a:r>
          </a:p>
        </p:txBody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Author-topic-word model for 70k authors and 300 topics built from 162,489 Citeseer abstracts </a:t>
            </a:r>
          </a:p>
          <a:p>
            <a:endParaRPr lang="en-US" altLang="en-US" sz="1800"/>
          </a:p>
          <a:p>
            <a:r>
              <a:rPr lang="en-US" altLang="en-US" sz="1800"/>
              <a:t>Each word in each document assigned to a topic  </a:t>
            </a:r>
          </a:p>
          <a:p>
            <a:endParaRPr lang="en-US" altLang="en-US" sz="1800"/>
          </a:p>
          <a:p>
            <a:r>
              <a:rPr lang="en-US" altLang="en-US" sz="1800"/>
              <a:t>For the subset of 131,602 documents that we know the year</a:t>
            </a:r>
          </a:p>
          <a:p>
            <a:pPr lvl="1"/>
            <a:r>
              <a:rPr lang="en-US" altLang="en-US" sz="1800"/>
              <a:t>Group documents by year</a:t>
            </a:r>
          </a:p>
          <a:p>
            <a:pPr lvl="1"/>
            <a:r>
              <a:rPr lang="en-US" altLang="en-US" sz="1800"/>
              <a:t>Calculate the fraction of words each year assigned to a topic</a:t>
            </a:r>
          </a:p>
          <a:p>
            <a:pPr lvl="1"/>
            <a:r>
              <a:rPr lang="en-US" altLang="en-US" sz="1800"/>
              <a:t>Plot the resulting time-series, 1990 to 2002</a:t>
            </a:r>
          </a:p>
          <a:p>
            <a:pPr lvl="1"/>
            <a:endParaRPr lang="en-US" altLang="en-US" sz="1800"/>
          </a:p>
          <a:p>
            <a:r>
              <a:rPr lang="en-US" altLang="en-US" sz="1800"/>
              <a:t>Caveats</a:t>
            </a:r>
          </a:p>
          <a:p>
            <a:pPr lvl="1"/>
            <a:r>
              <a:rPr lang="en-US" altLang="en-US" sz="1800"/>
              <a:t>Data set is incomplete (see next slide)</a:t>
            </a:r>
          </a:p>
          <a:p>
            <a:pPr lvl="1"/>
            <a:r>
              <a:rPr lang="en-US" altLang="en-US" sz="1800"/>
              <a:t>Variability (noise) will be high for 2001 and 2002 </a:t>
            </a:r>
          </a:p>
        </p:txBody>
      </p:sp>
    </p:spTree>
    <p:extLst>
      <p:ext uri="{BB962C8B-B14F-4D97-AF65-F5344CB8AC3E}">
        <p14:creationId xmlns:p14="http://schemas.microsoft.com/office/powerpoint/2010/main" val="201138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4609-91D9-5A43-AAB5-819E4DFFBCDE}" type="slidenum">
              <a:rPr lang="he-IL" altLang="en-US"/>
              <a:pPr/>
              <a:t>38</a:t>
            </a:fld>
            <a:endParaRPr lang="en-US" altLang="en-US"/>
          </a:p>
        </p:txBody>
      </p:sp>
      <p:pic>
        <p:nvPicPr>
          <p:cNvPr id="980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1"/>
            <a:ext cx="914400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026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38A4-09C9-6841-95F2-3CBED92DF2E0}" type="slidenum">
              <a:rPr lang="he-IL" altLang="en-US"/>
              <a:pPr/>
              <a:t>39</a:t>
            </a:fld>
            <a:endParaRPr lang="en-US" altLang="en-US"/>
          </a:p>
        </p:txBody>
      </p:sp>
      <p:sp>
        <p:nvSpPr>
          <p:cNvPr id="98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Trends within Database Research</a:t>
            </a:r>
          </a:p>
        </p:txBody>
      </p:sp>
      <p:pic>
        <p:nvPicPr>
          <p:cNvPr id="9820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97000"/>
            <a:ext cx="9144000" cy="491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A6BD1-C0A4-1547-903C-235CAC778323}" type="slidenum">
              <a:rPr lang="he-IL" altLang="en-US"/>
              <a:pPr/>
              <a:t>40</a:t>
            </a:fld>
            <a:endParaRPr lang="en-US" altLang="en-US"/>
          </a:p>
        </p:txBody>
      </p:sp>
      <p:sp>
        <p:nvSpPr>
          <p:cNvPr id="98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NLP and IR</a:t>
            </a:r>
          </a:p>
        </p:txBody>
      </p:sp>
      <p:pic>
        <p:nvPicPr>
          <p:cNvPr id="9830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71601"/>
            <a:ext cx="9144000" cy="519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BF2F6-AC52-3E41-BBF8-3BF1816F8493}" type="slidenum">
              <a:rPr lang="he-IL" altLang="en-US"/>
              <a:pPr/>
              <a:t>41</a:t>
            </a:fld>
            <a:endParaRPr lang="en-US" altLang="en-US"/>
          </a:p>
        </p:txBody>
      </p:sp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Rise in Web/Mobile topics</a:t>
            </a:r>
          </a:p>
        </p:txBody>
      </p:sp>
      <p:pic>
        <p:nvPicPr>
          <p:cNvPr id="987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57325"/>
            <a:ext cx="9144000" cy="494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02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BEC86-572C-624B-AE93-C4804383C2F6}" type="slidenum">
              <a:rPr lang="he-IL" altLang="en-US"/>
              <a:pPr/>
              <a:t>42</a:t>
            </a:fld>
            <a:endParaRPr lang="en-US" altLang="en-US"/>
          </a:p>
        </p:txBody>
      </p:sp>
      <p:sp>
        <p:nvSpPr>
          <p:cNvPr id="98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(Not so) Hot Topics</a:t>
            </a:r>
          </a:p>
        </p:txBody>
      </p:sp>
      <p:pic>
        <p:nvPicPr>
          <p:cNvPr id="9881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1"/>
            <a:ext cx="9144000" cy="505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377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35E61-EE68-F845-9D69-D00086BC3AAC}" type="slidenum">
              <a:rPr lang="he-IL" altLang="en-US"/>
              <a:pPr/>
              <a:t>43</a:t>
            </a:fld>
            <a:endParaRPr lang="en-US" altLang="en-US"/>
          </a:p>
        </p:txBody>
      </p:sp>
      <p:sp>
        <p:nvSpPr>
          <p:cNvPr id="98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Vision and Robotics</a:t>
            </a:r>
          </a:p>
        </p:txBody>
      </p:sp>
      <p:pic>
        <p:nvPicPr>
          <p:cNvPr id="9891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35114"/>
            <a:ext cx="9144000" cy="505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91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378DA-51F1-F741-9DE4-DFD70A251CFF}" type="slidenum">
              <a:rPr lang="he-IL" altLang="en-US"/>
              <a:pPr/>
              <a:t>44</a:t>
            </a:fld>
            <a:endParaRPr lang="en-US" altLang="en-US"/>
          </a:p>
        </p:txBody>
      </p:sp>
      <p:sp>
        <p:nvSpPr>
          <p:cNvPr id="99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610600" cy="1143000"/>
          </a:xfrm>
        </p:spPr>
        <p:txBody>
          <a:bodyPr/>
          <a:lstStyle/>
          <a:p>
            <a:r>
              <a:rPr lang="en-US" altLang="en-US"/>
              <a:t>Decline in programming languages, OS, ….</a:t>
            </a:r>
          </a:p>
        </p:txBody>
      </p:sp>
      <p:pic>
        <p:nvPicPr>
          <p:cNvPr id="9902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65251"/>
            <a:ext cx="9144000" cy="495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52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Polya’s</a:t>
            </a:r>
            <a:r>
              <a:rPr lang="en-US" dirty="0" smtClean="0"/>
              <a:t> Urn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54" y="1891140"/>
            <a:ext cx="7594600" cy="228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85" y="4555392"/>
            <a:ext cx="3784600" cy="266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85" y="5086564"/>
            <a:ext cx="80010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67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Case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6" y="4344073"/>
            <a:ext cx="5689600" cy="1930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6" y="1506141"/>
            <a:ext cx="4305300" cy="571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38" y="2476714"/>
            <a:ext cx="27305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 –distance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negative</a:t>
            </a:r>
          </a:p>
          <a:p>
            <a:r>
              <a:rPr lang="en-US" dirty="0" smtClean="0"/>
              <a:t>Identity </a:t>
            </a:r>
          </a:p>
          <a:p>
            <a:r>
              <a:rPr lang="en-US" dirty="0" smtClean="0"/>
              <a:t>Symmetry </a:t>
            </a:r>
          </a:p>
          <a:p>
            <a:r>
              <a:rPr lang="en-US" dirty="0" smtClean="0"/>
              <a:t>Triangle inequality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Kullback-Leibler</a:t>
            </a:r>
            <a:r>
              <a:rPr lang="en-US" dirty="0" smtClean="0"/>
              <a:t> Diversion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53" y="5465763"/>
            <a:ext cx="31623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8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initial set of k means: {m}</a:t>
            </a:r>
          </a:p>
          <a:p>
            <a:r>
              <a:rPr lang="en-US" dirty="0" smtClean="0"/>
              <a:t>Iterate until convergence on two steps – assignment and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257" y="4799012"/>
            <a:ext cx="5952289" cy="173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57" y="3210169"/>
            <a:ext cx="9855851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Jensen-Shannon </a:t>
            </a:r>
            <a:r>
              <a:rPr lang="en-US" dirty="0" err="1" smtClean="0"/>
              <a:t>Divergenece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39" y="2480469"/>
            <a:ext cx="4648200" cy="10287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740877" y="4479612"/>
            <a:ext cx="6597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/>
              <a:t>Symmetric</a:t>
            </a:r>
            <a:endParaRPr lang="en-US" dirty="0" smtClean="0"/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Smooth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Retrospective Study of Effectiveness of a treatment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2045089"/>
          <a:ext cx="71628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480511"/>
                <a:gridCol w="229468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Z=1 (Old treatment)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Z=0 (New treatment)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Y=1 (Success)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210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262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Y=0 (Failure)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201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327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Success Ratio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smtClean="0">
                          <a:solidFill>
                            <a:srgbClr val="7030A0"/>
                          </a:solidFill>
                        </a:rPr>
                        <a:t>51.1%</a:t>
                      </a:r>
                      <a:endParaRPr lang="en-US" sz="320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/>
                        <a:t>44.5%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838200" y="4305273"/>
            <a:ext cx="1051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The </a:t>
            </a:r>
            <a:r>
              <a:rPr lang="en-US" sz="3200" i="1" dirty="0"/>
              <a:t>average treatment </a:t>
            </a:r>
            <a:r>
              <a:rPr lang="en-US" sz="3200" i="1" dirty="0" smtClean="0"/>
              <a:t>effect: E[</a:t>
            </a:r>
            <a:r>
              <a:rPr lang="en-US" sz="3200" dirty="0" smtClean="0"/>
              <a:t>Y(Z=1)-</a:t>
            </a:r>
            <a:r>
              <a:rPr lang="en-US" sz="3200" i="1" dirty="0"/>
              <a:t> </a:t>
            </a:r>
            <a:r>
              <a:rPr lang="en-US" sz="3200" dirty="0" smtClean="0"/>
              <a:t>Y(Z=0)]</a:t>
            </a:r>
            <a:r>
              <a:rPr lang="en-US" sz="3200" i="1" dirty="0" smtClean="0"/>
              <a:t> </a:t>
            </a:r>
          </a:p>
          <a:p>
            <a:r>
              <a:rPr lang="en-US" sz="3200" dirty="0" smtClean="0"/>
              <a:t>P(Y=1|Z=1)*1+</a:t>
            </a:r>
            <a:r>
              <a:rPr lang="en-US" sz="3200" dirty="0"/>
              <a:t> </a:t>
            </a:r>
            <a:r>
              <a:rPr lang="en-US" sz="3200" dirty="0" smtClean="0"/>
              <a:t>P(Y=0|Z=1)*0-[P(Y=1|Z=0)*</a:t>
            </a:r>
            <a:r>
              <a:rPr lang="en-US" sz="3200" dirty="0"/>
              <a:t>1+ </a:t>
            </a:r>
            <a:r>
              <a:rPr lang="en-US" sz="3200" dirty="0" smtClean="0"/>
              <a:t>P(Y=0|Z=0)*0]</a:t>
            </a:r>
          </a:p>
        </p:txBody>
      </p:sp>
    </p:spTree>
    <p:extLst>
      <p:ext uri="{BB962C8B-B14F-4D97-AF65-F5344CB8AC3E}">
        <p14:creationId xmlns:p14="http://schemas.microsoft.com/office/powerpoint/2010/main" val="160130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1"/>
            <a:ext cx="10515600" cy="1325563"/>
          </a:xfrm>
        </p:spPr>
        <p:txBody>
          <a:bodyPr/>
          <a:lstStyle/>
          <a:p>
            <a:r>
              <a:rPr lang="en-US" dirty="0" smtClean="0"/>
              <a:t>Simpson Paradox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855785" y="1707569"/>
          <a:ext cx="8323388" cy="164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4462"/>
                <a:gridCol w="783492"/>
                <a:gridCol w="650631"/>
                <a:gridCol w="1230923"/>
                <a:gridCol w="720969"/>
                <a:gridCol w="738554"/>
                <a:gridCol w="1424357"/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mtClean="0"/>
                        <a:t>Z=1 (Old treatment)</a:t>
                      </a:r>
                    </a:p>
                    <a:p>
                      <a:r>
                        <a:rPr lang="en-US" smtClean="0"/>
                        <a:t>Y=1, Y=0, Success ratio</a:t>
                      </a:r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Z=0 (New treatment) </a:t>
                      </a:r>
                      <a:br>
                        <a:rPr lang="en-US" smtClean="0"/>
                      </a:br>
                      <a:r>
                        <a:rPr lang="en-US" smtClean="0"/>
                        <a:t>Y=1, Y=0, Success ratio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X</a:t>
                      </a:r>
                      <a:r>
                        <a:rPr lang="en-US" baseline="-25000" smtClean="0"/>
                        <a:t>1</a:t>
                      </a:r>
                      <a:r>
                        <a:rPr lang="en-US" smtClean="0"/>
                        <a:t>=1 (Severe)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46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32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34.9%</a:t>
                      </a:r>
                      <a:endParaRPr lang="uk-UA" sz="3200" b="0" i="0" u="none" strike="noStrike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252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s-IS" sz="3200" b="0" i="0" u="none" strike="noStrike" smtClean="0">
                          <a:solidFill>
                            <a:srgbClr val="7030A0"/>
                          </a:solidFill>
                          <a:effectLst/>
                          <a:latin typeface="Calibri" charset="0"/>
                        </a:rPr>
                        <a:t>35.1%</a:t>
                      </a:r>
                      <a:endParaRPr lang="is-IS" sz="3200" b="0" i="0" u="none" strike="noStrike">
                        <a:solidFill>
                          <a:srgbClr val="7030A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X</a:t>
                      </a:r>
                      <a:r>
                        <a:rPr lang="en-US" baseline="-25000" smtClean="0"/>
                        <a:t>1</a:t>
                      </a:r>
                      <a:r>
                        <a:rPr lang="en-US" smtClean="0"/>
                        <a:t>=0 (Mild)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164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s-IS" sz="32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58.8%</a:t>
                      </a:r>
                      <a:endParaRPr lang="is-IS" sz="3200" b="0" i="0" u="none" strike="noStrike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3200" b="0" i="0" u="none" strike="noStrike" smtClean="0">
                          <a:solidFill>
                            <a:srgbClr val="7030A0"/>
                          </a:solidFill>
                          <a:effectLst/>
                          <a:latin typeface="Calibri" charset="0"/>
                        </a:rPr>
                        <a:t>62.7%</a:t>
                      </a:r>
                      <a:endParaRPr lang="en-US" sz="3200" b="0" i="0" u="none" strike="noStrike">
                        <a:solidFill>
                          <a:srgbClr val="7030A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55785" y="4311753"/>
          <a:ext cx="71628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480511"/>
                <a:gridCol w="2294689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Z=1 (Old treatment)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Z=0 (New treatment)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Y=1 (Success)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210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262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Y=0 (Failure)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201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327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Success Ratio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smtClean="0">
                          <a:solidFill>
                            <a:srgbClr val="7030A0"/>
                          </a:solidFill>
                        </a:rPr>
                        <a:t>51.1%</a:t>
                      </a:r>
                      <a:endParaRPr lang="en-US" sz="320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smtClean="0"/>
                        <a:t>44.5%</a:t>
                      </a:r>
                      <a:endParaRPr lang="en-US" sz="32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9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 </a:t>
            </a:r>
            <a:r>
              <a:rPr lang="en-US" i="1" dirty="0"/>
              <a:t>average treatment effect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9523"/>
            <a:ext cx="11224846" cy="4717440"/>
          </a:xfrm>
        </p:spPr>
        <p:txBody>
          <a:bodyPr/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s-IS" i="1" dirty="0"/>
              <a:t>E</a:t>
            </a:r>
            <a:r>
              <a:rPr lang="is-IS" dirty="0"/>
              <a:t>[</a:t>
            </a:r>
            <a:r>
              <a:rPr lang="is-IS" i="1" dirty="0"/>
              <a:t>Y</a:t>
            </a:r>
            <a:r>
              <a:rPr lang="is-IS" i="1" baseline="-25000" dirty="0"/>
              <a:t>i</a:t>
            </a:r>
            <a:r>
              <a:rPr lang="is-IS" dirty="0"/>
              <a:t>(1) − </a:t>
            </a:r>
            <a:r>
              <a:rPr lang="is-IS" i="1" dirty="0"/>
              <a:t>Y</a:t>
            </a:r>
            <a:r>
              <a:rPr lang="is-IS" i="1" baseline="-25000" dirty="0"/>
              <a:t>i</a:t>
            </a:r>
            <a:r>
              <a:rPr lang="is-IS" dirty="0"/>
              <a:t>(0)] =</a:t>
            </a:r>
            <a:r>
              <a:rPr lang="en-US" dirty="0"/>
              <a:t> </a:t>
            </a:r>
            <a:r>
              <a:rPr lang="en-US" dirty="0" smtClean="0"/>
              <a:t>P(Y=1|Z=1)*1+P(Y=0|Z=1)*0-[P(Y=1|Z=0)*1+P(Y=0|Z=0)]</a:t>
            </a:r>
            <a:endParaRPr lang="is-IS" i="1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i="1" dirty="0" smtClean="0"/>
              <a:t>E</a:t>
            </a:r>
            <a:r>
              <a:rPr lang="is-IS" dirty="0" smtClean="0"/>
              <a:t>[</a:t>
            </a:r>
            <a:r>
              <a:rPr lang="is-IS" i="1" dirty="0" smtClean="0"/>
              <a:t>Y</a:t>
            </a:r>
            <a:r>
              <a:rPr lang="is-IS" i="1" baseline="-25000" dirty="0" smtClean="0"/>
              <a:t>i</a:t>
            </a:r>
            <a:r>
              <a:rPr lang="is-IS" dirty="0" smtClean="0"/>
              <a:t>(1</a:t>
            </a:r>
            <a:r>
              <a:rPr lang="is-IS" dirty="0"/>
              <a:t>) − </a:t>
            </a:r>
            <a:r>
              <a:rPr lang="is-IS" i="1" dirty="0"/>
              <a:t>Y</a:t>
            </a:r>
            <a:r>
              <a:rPr lang="is-IS" i="1" baseline="-25000" dirty="0"/>
              <a:t>i</a:t>
            </a:r>
            <a:r>
              <a:rPr lang="is-IS" dirty="0"/>
              <a:t>(0</a:t>
            </a:r>
            <a:r>
              <a:rPr lang="is-IS" dirty="0" smtClean="0"/>
              <a:t>)] =</a:t>
            </a:r>
            <a:r>
              <a:rPr lang="en-US" dirty="0" smtClean="0"/>
              <a:t> 0.</a:t>
            </a:r>
            <a:r>
              <a:rPr lang="en-US" dirty="0" smtClean="0">
                <a:solidFill>
                  <a:srgbClr val="7030A0"/>
                </a:solidFill>
              </a:rPr>
              <a:t>511</a:t>
            </a:r>
            <a:r>
              <a:rPr lang="en-US" dirty="0" smtClean="0"/>
              <a:t>-</a:t>
            </a:r>
            <a:r>
              <a:rPr lang="is-IS" dirty="0" smtClean="0"/>
              <a:t>0.</a:t>
            </a:r>
            <a:r>
              <a:rPr lang="en-US" dirty="0" smtClean="0"/>
              <a:t>445</a:t>
            </a:r>
            <a:r>
              <a:rPr lang="is-IS" dirty="0" smtClean="0"/>
              <a:t>=</a:t>
            </a:r>
            <a:r>
              <a:rPr lang="is-IS" b="1" dirty="0" smtClean="0"/>
              <a:t>0.066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i="1" dirty="0" smtClean="0"/>
              <a:t>Knowing about the confounder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i="1" dirty="0" smtClean="0"/>
              <a:t>E</a:t>
            </a:r>
            <a:r>
              <a:rPr lang="is-IS" dirty="0" smtClean="0"/>
              <a:t>[</a:t>
            </a:r>
            <a:r>
              <a:rPr lang="is-IS" i="1" dirty="0" smtClean="0"/>
              <a:t>Y</a:t>
            </a:r>
            <a:r>
              <a:rPr lang="is-IS" i="1" baseline="-25000" dirty="0" smtClean="0"/>
              <a:t>i</a:t>
            </a:r>
            <a:r>
              <a:rPr lang="is-IS" dirty="0" smtClean="0"/>
              <a:t>(1</a:t>
            </a:r>
            <a:r>
              <a:rPr lang="is-IS" dirty="0"/>
              <a:t>) − </a:t>
            </a:r>
            <a:r>
              <a:rPr lang="is-IS" i="1" dirty="0"/>
              <a:t>Y</a:t>
            </a:r>
            <a:r>
              <a:rPr lang="is-IS" i="1" baseline="-25000" dirty="0"/>
              <a:t>i</a:t>
            </a:r>
            <a:r>
              <a:rPr lang="is-IS" dirty="0"/>
              <a:t>(0</a:t>
            </a:r>
            <a:r>
              <a:rPr lang="is-IS" dirty="0" smtClean="0"/>
              <a:t>)] =  </a:t>
            </a:r>
            <a:r>
              <a:rPr lang="is-IS" dirty="0"/>
              <a:t>[</a:t>
            </a:r>
            <a:r>
              <a:rPr lang="is-IS" dirty="0" smtClean="0"/>
              <a:t>P(X</a:t>
            </a:r>
            <a:r>
              <a:rPr lang="is-IS" baseline="-25000" dirty="0" smtClean="0"/>
              <a:t>1</a:t>
            </a:r>
            <a:r>
              <a:rPr lang="is-IS" dirty="0" smtClean="0"/>
              <a:t>=1)*P(Z=1|X</a:t>
            </a:r>
            <a:r>
              <a:rPr lang="is-IS" baseline="-25000" dirty="0" smtClean="0"/>
              <a:t>1</a:t>
            </a:r>
            <a:r>
              <a:rPr lang="is-IS" dirty="0" smtClean="0"/>
              <a:t>=1)*P(Y=1|Z=1)*1+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 smtClean="0"/>
              <a:t>P(X</a:t>
            </a:r>
            <a:r>
              <a:rPr lang="is-IS" baseline="-25000" dirty="0" smtClean="0"/>
              <a:t>1</a:t>
            </a:r>
            <a:r>
              <a:rPr lang="is-IS" dirty="0" smtClean="0"/>
              <a:t>=0)* </a:t>
            </a:r>
            <a:r>
              <a:rPr lang="is-IS" dirty="0"/>
              <a:t>P(Z=1|X</a:t>
            </a:r>
            <a:r>
              <a:rPr lang="is-IS" baseline="-25000" dirty="0" smtClean="0"/>
              <a:t>1</a:t>
            </a:r>
            <a:r>
              <a:rPr lang="is-IS" dirty="0" smtClean="0"/>
              <a:t>=0)*</a:t>
            </a:r>
            <a:r>
              <a:rPr lang="is-IS" dirty="0"/>
              <a:t>P(Y=1|Z=1)*</a:t>
            </a:r>
            <a:r>
              <a:rPr lang="is-IS" dirty="0" smtClean="0"/>
              <a:t>1</a:t>
            </a:r>
            <a:r>
              <a:rPr lang="is-IS" dirty="0"/>
              <a:t>]-[P(X</a:t>
            </a:r>
            <a:r>
              <a:rPr lang="is-IS" baseline="-25000" dirty="0"/>
              <a:t>1</a:t>
            </a:r>
            <a:r>
              <a:rPr lang="is-IS" dirty="0"/>
              <a:t>=1</a:t>
            </a:r>
            <a:r>
              <a:rPr lang="is-IS" dirty="0" smtClean="0"/>
              <a:t>)*P(Z=0|X</a:t>
            </a:r>
            <a:r>
              <a:rPr lang="is-IS" baseline="-25000" dirty="0" smtClean="0"/>
              <a:t>1</a:t>
            </a:r>
            <a:r>
              <a:rPr lang="is-IS" dirty="0" smtClean="0"/>
              <a:t>=1</a:t>
            </a:r>
            <a:r>
              <a:rPr lang="is-IS" dirty="0"/>
              <a:t>)*</a:t>
            </a:r>
            <a:r>
              <a:rPr lang="is-IS" dirty="0" smtClean="0"/>
              <a:t>P(Y=1|Z=0)*</a:t>
            </a:r>
            <a:r>
              <a:rPr lang="is-IS" dirty="0"/>
              <a:t>1+ </a:t>
            </a:r>
            <a:r>
              <a:rPr lang="is-IS" dirty="0" smtClean="0"/>
              <a:t>P(X</a:t>
            </a:r>
            <a:r>
              <a:rPr lang="is-IS" baseline="-25000" dirty="0" smtClean="0"/>
              <a:t>1</a:t>
            </a:r>
            <a:r>
              <a:rPr lang="is-IS" dirty="0" smtClean="0"/>
              <a:t>=0)*P(Z=0|X</a:t>
            </a:r>
            <a:r>
              <a:rPr lang="is-IS" baseline="-25000" dirty="0" smtClean="0"/>
              <a:t>1</a:t>
            </a:r>
            <a:r>
              <a:rPr lang="is-IS" dirty="0" smtClean="0"/>
              <a:t>=0</a:t>
            </a:r>
            <a:r>
              <a:rPr lang="is-IS" dirty="0"/>
              <a:t>)*</a:t>
            </a:r>
            <a:r>
              <a:rPr lang="is-IS" dirty="0" smtClean="0"/>
              <a:t>P(Y=1|Z=0)*</a:t>
            </a:r>
            <a:r>
              <a:rPr lang="is-IS" dirty="0"/>
              <a:t>1</a:t>
            </a:r>
            <a:r>
              <a:rPr lang="is-IS" dirty="0" smtClean="0"/>
              <a:t>]</a:t>
            </a:r>
            <a:endParaRPr lang="is-I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 smtClean="0"/>
              <a:t>0.5*</a:t>
            </a:r>
            <a:r>
              <a:rPr lang="is-IS" dirty="0" smtClean="0">
                <a:solidFill>
                  <a:srgbClr val="7030A0"/>
                </a:solidFill>
              </a:rPr>
              <a:t>0.282</a:t>
            </a:r>
            <a:r>
              <a:rPr lang="is-IS" dirty="0" smtClean="0"/>
              <a:t>*0.511+0.5*</a:t>
            </a:r>
            <a:r>
              <a:rPr lang="is-IS" dirty="0" smtClean="0">
                <a:solidFill>
                  <a:srgbClr val="7030A0"/>
                </a:solidFill>
              </a:rPr>
              <a:t>0.611</a:t>
            </a:r>
            <a:r>
              <a:rPr lang="is-IS" dirty="0" smtClean="0"/>
              <a:t>*0.511-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 smtClean="0"/>
              <a:t>[0.5*</a:t>
            </a:r>
            <a:r>
              <a:rPr lang="is-IS" dirty="0" smtClean="0">
                <a:solidFill>
                  <a:srgbClr val="7030A0"/>
                </a:solidFill>
              </a:rPr>
              <a:t>0.718</a:t>
            </a:r>
            <a:r>
              <a:rPr lang="is-IS" dirty="0" smtClean="0"/>
              <a:t>*0.489+0.5*</a:t>
            </a:r>
            <a:r>
              <a:rPr lang="is-IS" dirty="0" smtClean="0">
                <a:solidFill>
                  <a:srgbClr val="7030A0"/>
                </a:solidFill>
              </a:rPr>
              <a:t>0.389</a:t>
            </a:r>
            <a:r>
              <a:rPr lang="is-IS" dirty="0" smtClean="0"/>
              <a:t>*0.489]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 smtClean="0"/>
              <a:t>0.456-0.541= </a:t>
            </a:r>
            <a:r>
              <a:rPr lang="is-IS" b="1" dirty="0" smtClean="0"/>
              <a:t>-0.043</a:t>
            </a:r>
            <a:endParaRPr lang="en-US" b="1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68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Naive Bayes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53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109954" y="2250365"/>
          <a:ext cx="9488772" cy="113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  <a:gridCol w="790731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x1=1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x2=1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x3=1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x4=1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x5=1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x6=1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x7=1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x8=1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x9=1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x10=1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Z=1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y=1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0.386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DejaVu Sans Mono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0.498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0.481</a:t>
                      </a:r>
                      <a:endParaRPr lang="hr-H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0.520</a:t>
                      </a:r>
                      <a:endParaRPr lang="hr-H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0.536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0.468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0.542</a:t>
                      </a:r>
                      <a:endParaRPr lang="is-I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0.487</a:t>
                      </a:r>
                      <a:endParaRPr lang="fi-FI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0.521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DejaVu Sans Mono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0.528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0.445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y=0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0.640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0.496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0.496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0.519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0.456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0.456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0.487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0.460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jaVu Sans Mono" charset="0"/>
                        </a:rPr>
                        <a:t>0.470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DejaVu Sans Mono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0.519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0.381</a:t>
                      </a:r>
                      <a:endParaRPr lang="is-I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2608881" y="6046215"/>
            <a:ext cx="728546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1607130" y="6046215"/>
            <a:ext cx="728546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5666427" y="6046215"/>
            <a:ext cx="728546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698198" y="6122415"/>
            <a:ext cx="63747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latin typeface="Agency FB" charset="0"/>
              </a:rPr>
              <a:t>X</a:t>
            </a:r>
            <a:r>
              <a:rPr lang="en-US" altLang="en-US" b="1" baseline="-25000" dirty="0" smtClean="0">
                <a:latin typeface="Agency FB" charset="0"/>
              </a:rPr>
              <a:t>1</a:t>
            </a:r>
            <a:endParaRPr lang="en-US" altLang="en-US" b="1" baseline="-25000" dirty="0">
              <a:latin typeface="Agency FB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699950" y="6122415"/>
            <a:ext cx="63747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latin typeface="Agency FB" charset="0"/>
              </a:rPr>
              <a:t>X</a:t>
            </a:r>
            <a:r>
              <a:rPr lang="en-US" altLang="en-US" b="1" baseline="-25000" dirty="0" smtClean="0">
                <a:latin typeface="Agency FB" charset="0"/>
              </a:rPr>
              <a:t>2</a:t>
            </a:r>
            <a:endParaRPr lang="en-US" altLang="en-US" b="1" baseline="-25000" dirty="0">
              <a:latin typeface="Agency FB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818827" y="6166071"/>
            <a:ext cx="63747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latin typeface="Agency FB" charset="0"/>
              </a:rPr>
              <a:t>Z</a:t>
            </a:r>
            <a:endParaRPr lang="en-US" altLang="en-US" b="1" dirty="0">
              <a:latin typeface="Agency FB" charset="0"/>
            </a:endParaRPr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3064223" y="4903215"/>
            <a:ext cx="728546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3272047" y="4979415"/>
            <a:ext cx="728546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latin typeface="Agency FB" charset="0"/>
              </a:rPr>
              <a:t>Y</a:t>
            </a:r>
            <a:endParaRPr lang="en-US" altLang="en-US" b="1" dirty="0">
              <a:latin typeface="Agency FB" charset="0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 flipH="1">
            <a:off x="2153540" y="5360415"/>
            <a:ext cx="1001751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H="1">
            <a:off x="2973154" y="5512815"/>
            <a:ext cx="364273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3796907" y="5180307"/>
            <a:ext cx="2021920" cy="94210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3701701" y="5360415"/>
            <a:ext cx="1183888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3515296" y="5825961"/>
            <a:ext cx="125984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4400" b="1" dirty="0"/>
              <a:t>. . . </a:t>
            </a: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4545065" y="6046215"/>
            <a:ext cx="728546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4709362" y="6123208"/>
            <a:ext cx="791156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 dirty="0" smtClean="0">
                <a:latin typeface="Agency FB" charset="0"/>
              </a:rPr>
              <a:t>X</a:t>
            </a:r>
            <a:r>
              <a:rPr lang="en-US" altLang="en-US" b="1" baseline="-25000" dirty="0" smtClean="0">
                <a:latin typeface="Agency FB" charset="0"/>
              </a:rPr>
              <a:t>N</a:t>
            </a:r>
            <a:endParaRPr lang="en-US" altLang="en-US" b="1" baseline="-25000" dirty="0">
              <a:latin typeface="Agency FB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9470" y="37151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 2" charset="2"/>
              <a:buNone/>
            </a:pPr>
            <a:r>
              <a:rPr lang="is-IS" b="1" dirty="0" smtClean="0"/>
              <a:t>P(Y=1|Z,{X})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7174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F8A5F-3ECF-BE40-A5EE-60BEA0C2CE96}" type="slidenum">
              <a:rPr lang="he-IL" altLang="en-US"/>
              <a:pPr/>
              <a:t>54</a:t>
            </a:fld>
            <a:endParaRPr lang="en-US" altLang="en-US"/>
          </a:p>
        </p:txBody>
      </p:sp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Naïve Bayes </a:t>
            </a:r>
            <a:r>
              <a:rPr lang="en-US" altLang="en-US" sz="3600" smtClean="0"/>
              <a:t>classifier</a:t>
            </a:r>
            <a:endParaRPr lang="en-US" altLang="en-US" sz="3600"/>
          </a:p>
        </p:txBody>
      </p:sp>
      <p:sp>
        <p:nvSpPr>
          <p:cNvPr id="999428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668215" y="1249521"/>
            <a:ext cx="11343675" cy="338904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 2" charset="2"/>
              <a:buNone/>
            </a:pPr>
            <a:r>
              <a:rPr lang="is-IS" b="1" dirty="0" smtClean="0"/>
              <a:t>P(Y=1|Z=1) </a:t>
            </a:r>
            <a:r>
              <a:rPr lang="is-IS" dirty="0" smtClean="0"/>
              <a:t>= P(Z=1,Y=1)/P(Z=1)=</a:t>
            </a:r>
            <a:r>
              <a:rPr lang="is-IS" dirty="0"/>
              <a:t> </a:t>
            </a:r>
            <a:r>
              <a:rPr lang="is-IS" dirty="0" smtClean="0"/>
              <a:t>P(Z=1|Y=1)</a:t>
            </a:r>
            <a:r>
              <a:rPr lang="is-IS" dirty="0"/>
              <a:t> </a:t>
            </a:r>
            <a:r>
              <a:rPr lang="is-IS" dirty="0" smtClean="0"/>
              <a:t>P(Y=1</a:t>
            </a:r>
            <a:r>
              <a:rPr lang="is-IS" dirty="0"/>
              <a:t>) </a:t>
            </a:r>
            <a:r>
              <a:rPr lang="is-IS" dirty="0" smtClean="0"/>
              <a:t>/</a:t>
            </a:r>
            <a:r>
              <a:rPr lang="is-IS" dirty="0"/>
              <a:t>P(Z=1</a:t>
            </a:r>
            <a:r>
              <a:rPr lang="is-IS" dirty="0" smtClean="0"/>
              <a:t>)</a:t>
            </a:r>
          </a:p>
          <a:p>
            <a:pPr>
              <a:buFont typeface="Wingdings 2" charset="2"/>
              <a:buNone/>
            </a:pPr>
            <a:r>
              <a:rPr lang="is-IS" dirty="0" smtClean="0"/>
              <a:t>=0.445*0.5/(0.445*0.5+0.381*0.5)=0.539</a:t>
            </a:r>
          </a:p>
          <a:p>
            <a:pPr>
              <a:buFont typeface="Wingdings 2" charset="2"/>
              <a:buNone/>
            </a:pPr>
            <a:r>
              <a:rPr lang="is-IS" b="1" dirty="0"/>
              <a:t>P(Z=1|X</a:t>
            </a:r>
            <a:r>
              <a:rPr lang="is-IS" b="1" baseline="-25000" dirty="0"/>
              <a:t>1</a:t>
            </a:r>
            <a:r>
              <a:rPr lang="is-IS" b="1" dirty="0"/>
              <a:t>=1)</a:t>
            </a:r>
            <a:r>
              <a:rPr lang="is-IS" dirty="0" smtClean="0"/>
              <a:t>= </a:t>
            </a:r>
            <a:r>
              <a:rPr lang="is-IS" dirty="0"/>
              <a:t>P(Z=1</a:t>
            </a:r>
            <a:r>
              <a:rPr lang="is-IS" dirty="0" smtClean="0"/>
              <a:t>,</a:t>
            </a:r>
            <a:r>
              <a:rPr lang="is-IS" dirty="0"/>
              <a:t> X</a:t>
            </a:r>
            <a:r>
              <a:rPr lang="is-IS" baseline="-25000" dirty="0"/>
              <a:t>1</a:t>
            </a:r>
            <a:r>
              <a:rPr lang="is-IS" dirty="0"/>
              <a:t>=1</a:t>
            </a:r>
            <a:r>
              <a:rPr lang="is-IS" dirty="0" smtClean="0"/>
              <a:t>)/P(</a:t>
            </a:r>
            <a:r>
              <a:rPr lang="is-IS" dirty="0"/>
              <a:t>X</a:t>
            </a:r>
            <a:r>
              <a:rPr lang="is-IS" baseline="-25000" dirty="0"/>
              <a:t>1</a:t>
            </a:r>
            <a:r>
              <a:rPr lang="is-IS" dirty="0"/>
              <a:t>=1</a:t>
            </a:r>
            <a:r>
              <a:rPr lang="is-IS" dirty="0" smtClean="0"/>
              <a:t>)=</a:t>
            </a:r>
            <a:r>
              <a:rPr lang="is-IS" dirty="0"/>
              <a:t> </a:t>
            </a:r>
            <a:endParaRPr lang="is-IS" dirty="0" smtClean="0"/>
          </a:p>
          <a:p>
            <a:pPr>
              <a:buFont typeface="Wingdings 2" charset="2"/>
              <a:buNone/>
            </a:pPr>
            <a:r>
              <a:rPr lang="is-IS" dirty="0"/>
              <a:t>[</a:t>
            </a:r>
            <a:r>
              <a:rPr lang="is-IS" dirty="0" smtClean="0"/>
              <a:t>P(Z=1</a:t>
            </a:r>
            <a:r>
              <a:rPr lang="is-IS" dirty="0"/>
              <a:t>, </a:t>
            </a:r>
            <a:r>
              <a:rPr lang="is-IS" dirty="0" smtClean="0"/>
              <a:t>X</a:t>
            </a:r>
            <a:r>
              <a:rPr lang="is-IS" baseline="-25000" dirty="0" smtClean="0"/>
              <a:t>1</a:t>
            </a:r>
            <a:r>
              <a:rPr lang="is-IS" dirty="0" smtClean="0"/>
              <a:t>=1|Y=1)P(Y=1)+ P(Z=1,X</a:t>
            </a:r>
            <a:r>
              <a:rPr lang="is-IS" baseline="-25000" dirty="0" smtClean="0"/>
              <a:t>1</a:t>
            </a:r>
            <a:r>
              <a:rPr lang="is-IS" dirty="0" smtClean="0"/>
              <a:t>=1|Y=0)P(Y=0)]/</a:t>
            </a:r>
          </a:p>
          <a:p>
            <a:pPr>
              <a:buFont typeface="Wingdings 2" charset="2"/>
              <a:buNone/>
            </a:pPr>
            <a:r>
              <a:rPr lang="is-IS" dirty="0" smtClean="0"/>
              <a:t>[P(X</a:t>
            </a:r>
            <a:r>
              <a:rPr lang="is-IS" baseline="-25000" dirty="0" smtClean="0"/>
              <a:t>1</a:t>
            </a:r>
            <a:r>
              <a:rPr lang="is-IS" dirty="0" smtClean="0"/>
              <a:t>=1|Y=1)P(Y=1)+P(X</a:t>
            </a:r>
            <a:r>
              <a:rPr lang="is-IS" baseline="-25000" dirty="0" smtClean="0"/>
              <a:t>1</a:t>
            </a:r>
            <a:r>
              <a:rPr lang="is-IS" dirty="0" smtClean="0"/>
              <a:t>=1|Y=0)P(Y=0)]=</a:t>
            </a:r>
          </a:p>
          <a:p>
            <a:pPr>
              <a:buFont typeface="Wingdings 2" charset="2"/>
              <a:buNone/>
            </a:pPr>
            <a:r>
              <a:rPr lang="is-IS" dirty="0" smtClean="0"/>
              <a:t>[0.445*0.386+0.381*0.640]/[0.445+0.381]=0.503</a:t>
            </a:r>
          </a:p>
          <a:p>
            <a:pPr>
              <a:buFont typeface="Wingdings 2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788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99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99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99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99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99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99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99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99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99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99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99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99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Sigmoid Function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55</a:t>
            </a:fld>
            <a:endParaRPr lang="en-US" altLang="en-US" dirty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524000" y="4071940"/>
            <a:ext cx="6245769" cy="1824038"/>
            <a:chOff x="336" y="2544"/>
            <a:chExt cx="3292" cy="1149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36" y="3264"/>
              <a:ext cx="3292" cy="429"/>
              <a:chOff x="336" y="2976"/>
              <a:chExt cx="3292" cy="429"/>
            </a:xfrm>
          </p:grpSpPr>
          <p:sp>
            <p:nvSpPr>
              <p:cNvPr id="14" name="Oval 7"/>
              <p:cNvSpPr>
                <a:spLocks noChangeArrowheads="1"/>
              </p:cNvSpPr>
              <p:nvPr/>
            </p:nvSpPr>
            <p:spPr bwMode="auto">
              <a:xfrm>
                <a:off x="864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" name="Oval 8"/>
              <p:cNvSpPr>
                <a:spLocks noChangeArrowheads="1"/>
              </p:cNvSpPr>
              <p:nvPr/>
            </p:nvSpPr>
            <p:spPr bwMode="auto">
              <a:xfrm>
                <a:off x="336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6" name="Oval 9"/>
              <p:cNvSpPr>
                <a:spLocks noChangeArrowheads="1"/>
              </p:cNvSpPr>
              <p:nvPr/>
            </p:nvSpPr>
            <p:spPr bwMode="auto">
              <a:xfrm>
                <a:off x="1392" y="2976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" name="Oval 10"/>
              <p:cNvSpPr>
                <a:spLocks noChangeArrowheads="1"/>
              </p:cNvSpPr>
              <p:nvPr/>
            </p:nvSpPr>
            <p:spPr bwMode="auto">
              <a:xfrm>
                <a:off x="3190" y="3021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" name="Text Box 13"/>
              <p:cNvSpPr txBox="1">
                <a:spLocks noChangeArrowheads="1"/>
              </p:cNvSpPr>
              <p:nvPr/>
            </p:nvSpPr>
            <p:spPr bwMode="auto">
              <a:xfrm>
                <a:off x="3211" y="3135"/>
                <a:ext cx="417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200" b="1" dirty="0" smtClean="0">
                    <a:latin typeface="Agency FB" charset="0"/>
                  </a:rPr>
                  <a:t>Drug N</a:t>
                </a:r>
                <a:endParaRPr lang="en-US" altLang="en-US" sz="1200" b="1" dirty="0">
                  <a:latin typeface="Agency FB" charset="0"/>
                </a:endParaRPr>
              </a:p>
            </p:txBody>
          </p:sp>
        </p:grpSp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1068" y="2544"/>
              <a:ext cx="533" cy="384"/>
              <a:chOff x="1068" y="2544"/>
              <a:chExt cx="533" cy="384"/>
            </a:xfrm>
          </p:grpSpPr>
          <p:sp>
            <p:nvSpPr>
              <p:cNvPr id="12" name="Oval 16"/>
              <p:cNvSpPr>
                <a:spLocks noChangeArrowheads="1"/>
              </p:cNvSpPr>
              <p:nvPr/>
            </p:nvSpPr>
            <p:spPr bwMode="auto">
              <a:xfrm>
                <a:off x="1104" y="2544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" name="Text Box 17"/>
              <p:cNvSpPr txBox="1">
                <a:spLocks noChangeArrowheads="1"/>
              </p:cNvSpPr>
              <p:nvPr/>
            </p:nvSpPr>
            <p:spPr bwMode="auto">
              <a:xfrm>
                <a:off x="1068" y="2647"/>
                <a:ext cx="533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400" b="1" dirty="0" smtClean="0">
                    <a:latin typeface="Agency FB" charset="0"/>
                  </a:rPr>
                  <a:t>Outcome</a:t>
                </a:r>
                <a:endParaRPr lang="en-US" altLang="en-US" sz="1400" b="1" dirty="0">
                  <a:latin typeface="Agency FB" charset="0"/>
                </a:endParaRPr>
              </a:p>
            </p:txBody>
          </p:sp>
        </p:grpSp>
        <p:sp>
          <p:nvSpPr>
            <p:cNvPr id="8" name="Line 18"/>
            <p:cNvSpPr>
              <a:spLocks noChangeShapeType="1"/>
            </p:cNvSpPr>
            <p:nvPr/>
          </p:nvSpPr>
          <p:spPr bwMode="auto">
            <a:xfrm flipV="1">
              <a:off x="630" y="2825"/>
              <a:ext cx="474" cy="4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Line 19"/>
            <p:cNvSpPr>
              <a:spLocks noChangeShapeType="1"/>
            </p:cNvSpPr>
            <p:nvPr/>
          </p:nvSpPr>
          <p:spPr bwMode="auto">
            <a:xfrm flipV="1">
              <a:off x="1081" y="2928"/>
              <a:ext cx="119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H="1" flipV="1">
              <a:off x="1392" y="2910"/>
              <a:ext cx="150" cy="3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21"/>
            <p:cNvSpPr>
              <a:spLocks noChangeShapeType="1"/>
            </p:cNvSpPr>
            <p:nvPr/>
          </p:nvSpPr>
          <p:spPr bwMode="auto">
            <a:xfrm flipH="1" flipV="1">
              <a:off x="1488" y="2825"/>
              <a:ext cx="1723" cy="5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641493" y="5392132"/>
            <a:ext cx="79115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1" dirty="0" smtClean="0">
                <a:latin typeface="Agency FB" charset="0"/>
              </a:rPr>
              <a:t>Drug 1</a:t>
            </a:r>
            <a:endParaRPr lang="en-US" altLang="en-US" sz="1200" b="1" dirty="0">
              <a:latin typeface="Agency FB" charset="0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2581141" y="5402141"/>
            <a:ext cx="79115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1" dirty="0" smtClean="0">
                <a:latin typeface="Agency FB" charset="0"/>
              </a:rPr>
              <a:t>Drug 2</a:t>
            </a:r>
            <a:endParaRPr lang="en-US" altLang="en-US" sz="1200" b="1" dirty="0">
              <a:latin typeface="Agency FB" charset="0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3635648" y="5392131"/>
            <a:ext cx="79115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1" dirty="0" smtClean="0">
                <a:latin typeface="Agency FB" charset="0"/>
              </a:rPr>
              <a:t>Drug 3</a:t>
            </a:r>
            <a:endParaRPr lang="en-US" altLang="en-US" sz="1200" b="1" dirty="0">
              <a:latin typeface="Agency FB" charset="0"/>
            </a:endParaRPr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5055685" y="4084639"/>
            <a:ext cx="834157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4948944" y="4235451"/>
            <a:ext cx="10112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 smtClean="0">
                <a:latin typeface="Agency FB" charset="0"/>
              </a:rPr>
              <a:t>Treatment</a:t>
            </a:r>
            <a:endParaRPr lang="en-US" altLang="en-US" sz="1400" b="1" dirty="0">
              <a:latin typeface="Agency FB" charset="0"/>
            </a:endParaRPr>
          </a:p>
        </p:txBody>
      </p:sp>
      <p:sp>
        <p:nvSpPr>
          <p:cNvPr id="27" name="Line 18"/>
          <p:cNvSpPr>
            <a:spLocks noChangeShapeType="1"/>
          </p:cNvSpPr>
          <p:nvPr/>
        </p:nvSpPr>
        <p:spPr bwMode="auto">
          <a:xfrm flipV="1">
            <a:off x="2081793" y="4543426"/>
            <a:ext cx="2973892" cy="71254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" name="Line 19"/>
          <p:cNvSpPr>
            <a:spLocks noChangeShapeType="1"/>
          </p:cNvSpPr>
          <p:nvPr/>
        </p:nvSpPr>
        <p:spPr bwMode="auto">
          <a:xfrm flipV="1">
            <a:off x="3054912" y="4706938"/>
            <a:ext cx="2103223" cy="54903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Line 19"/>
          <p:cNvSpPr>
            <a:spLocks noGrp="1" noChangeShapeType="1"/>
          </p:cNvSpPr>
          <p:nvPr>
            <p:ph idx="1"/>
          </p:nvPr>
        </p:nvSpPr>
        <p:spPr bwMode="auto">
          <a:xfrm flipV="1">
            <a:off x="4176365" y="4694236"/>
            <a:ext cx="1346043" cy="5617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/>
          </a:p>
        </p:txBody>
      </p:sp>
      <p:sp>
        <p:nvSpPr>
          <p:cNvPr id="30" name="Line 18"/>
          <p:cNvSpPr>
            <a:spLocks noChangeShapeType="1"/>
          </p:cNvSpPr>
          <p:nvPr/>
        </p:nvSpPr>
        <p:spPr bwMode="auto">
          <a:xfrm flipH="1" flipV="1">
            <a:off x="5845950" y="4543426"/>
            <a:ext cx="1206653" cy="76834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58974" y="1605642"/>
            <a:ext cx="652505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dirty="0" smtClean="0"/>
              <a:t>P(Y=1)=1/(1+Exp(-WX))</a:t>
            </a:r>
          </a:p>
          <a:p>
            <a:r>
              <a:rPr lang="pl-PL" sz="3200" dirty="0" smtClean="0"/>
              <a:t>X</a:t>
            </a:r>
            <a:r>
              <a:rPr lang="pl-PL" sz="3200" baseline="-25000" dirty="0" smtClean="0"/>
              <a:t>i</a:t>
            </a:r>
            <a:r>
              <a:rPr lang="pl-PL" sz="3200" dirty="0" smtClean="0"/>
              <a:t>=0/1 </a:t>
            </a:r>
            <a:r>
              <a:rPr lang="pl-PL" sz="3200" dirty="0" err="1" smtClean="0"/>
              <a:t>Drug</a:t>
            </a:r>
            <a:r>
              <a:rPr lang="pl-PL" sz="3200" dirty="0" smtClean="0"/>
              <a:t> was </a:t>
            </a:r>
            <a:r>
              <a:rPr lang="pl-PL" sz="3200" dirty="0" err="1" smtClean="0"/>
              <a:t>administrated</a:t>
            </a:r>
            <a:r>
              <a:rPr lang="pl-PL" sz="3200" dirty="0" smtClean="0"/>
              <a:t> no/</a:t>
            </a:r>
            <a:r>
              <a:rPr lang="pl-PL" sz="3200" dirty="0" err="1" smtClean="0"/>
              <a:t>yes</a:t>
            </a:r>
            <a:endParaRPr lang="pl-PL" sz="3200" dirty="0" smtClean="0"/>
          </a:p>
          <a:p>
            <a:r>
              <a:rPr lang="pl-PL" sz="3200" dirty="0" smtClean="0"/>
              <a:t>Z=0/1 </a:t>
            </a:r>
            <a:r>
              <a:rPr lang="pl-PL" sz="3200" dirty="0" err="1"/>
              <a:t>O</a:t>
            </a:r>
            <a:r>
              <a:rPr lang="pl-PL" sz="3200" dirty="0" err="1" smtClean="0"/>
              <a:t>btained</a:t>
            </a:r>
            <a:r>
              <a:rPr lang="pl-PL" sz="3200" dirty="0" smtClean="0"/>
              <a:t> </a:t>
            </a:r>
            <a:r>
              <a:rPr lang="pl-PL" sz="3200" dirty="0" err="1" smtClean="0"/>
              <a:t>new</a:t>
            </a:r>
            <a:r>
              <a:rPr lang="pl-PL" sz="3200" dirty="0" smtClean="0"/>
              <a:t>/</a:t>
            </a:r>
            <a:r>
              <a:rPr lang="pl-PL" sz="3200" dirty="0" err="1" smtClean="0"/>
              <a:t>old</a:t>
            </a:r>
            <a:r>
              <a:rPr lang="pl-PL" sz="3200" dirty="0" smtClean="0"/>
              <a:t> </a:t>
            </a:r>
            <a:r>
              <a:rPr lang="pl-PL" sz="3200" dirty="0" err="1" smtClean="0"/>
              <a:t>treatment</a:t>
            </a:r>
            <a:r>
              <a:rPr lang="pl-PL" sz="3200" dirty="0" smtClean="0"/>
              <a:t> </a:t>
            </a:r>
          </a:p>
          <a:p>
            <a:r>
              <a:rPr lang="pl-PL" sz="3200" dirty="0" smtClean="0"/>
              <a:t>Y=0/1 </a:t>
            </a:r>
            <a:r>
              <a:rPr lang="pl-PL" sz="3200" dirty="0" err="1" smtClean="0"/>
              <a:t>Failure</a:t>
            </a:r>
            <a:r>
              <a:rPr lang="pl-PL" sz="3200" dirty="0" smtClean="0"/>
              <a:t>/</a:t>
            </a:r>
            <a:r>
              <a:rPr lang="pl-PL" sz="3200" dirty="0" err="1" smtClean="0"/>
              <a:t>Successful</a:t>
            </a:r>
            <a:r>
              <a:rPr lang="pl-PL" sz="3200" dirty="0" smtClean="0"/>
              <a:t> </a:t>
            </a:r>
            <a:r>
              <a:rPr lang="pl-PL" sz="3200" dirty="0" err="1" smtClean="0"/>
              <a:t>treatment</a:t>
            </a:r>
            <a:r>
              <a:rPr lang="pl-PL" sz="3200" dirty="0" smtClean="0"/>
              <a:t>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7102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generating the data (</a:t>
            </a:r>
            <a:r>
              <a:rPr lang="en-US" dirty="0" err="1" smtClean="0"/>
              <a:t>matlab</a:t>
            </a:r>
            <a:r>
              <a:rPr lang="en-US" dirty="0" smtClean="0"/>
              <a:t>/octave)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dirty="0"/>
              <a:t>X=randi([0,1</a:t>
            </a:r>
            <a:r>
              <a:rPr lang="is-IS" dirty="0" smtClean="0"/>
              <a:t>],1000,10);</a:t>
            </a:r>
          </a:p>
          <a:p>
            <a:pPr marL="0" indent="0">
              <a:buNone/>
            </a:pPr>
            <a:r>
              <a:rPr lang="en-US" dirty="0"/>
              <a:t>WZ = </a:t>
            </a:r>
            <a:r>
              <a:rPr lang="en-US" dirty="0" smtClean="0"/>
              <a:t>[-2 0.1 0.1 0.1 0.1 0.1 0.1 0.1 0.1 0.1];</a:t>
            </a:r>
          </a:p>
          <a:p>
            <a:pPr marL="0" indent="0">
              <a:buNone/>
            </a:pPr>
            <a:r>
              <a:rPr lang="en-US" dirty="0"/>
              <a:t>WY = [-2 0.1 0.1 0.1 0.1 0.1 0.1 0.1 0.1 0.1];</a:t>
            </a:r>
          </a:p>
          <a:p>
            <a:pPr marL="0" indent="0">
              <a:buNone/>
            </a:pPr>
            <a:r>
              <a:rPr lang="en-US" dirty="0" err="1" smtClean="0"/>
              <a:t>tZ</a:t>
            </a:r>
            <a:r>
              <a:rPr lang="en-US" dirty="0" smtClean="0"/>
              <a:t>=</a:t>
            </a:r>
            <a:r>
              <a:rPr lang="en-US" dirty="0" err="1" smtClean="0"/>
              <a:t>mtimes</a:t>
            </a:r>
            <a:r>
              <a:rPr lang="en-US" dirty="0" smtClean="0"/>
              <a:t>(WZ,X');</a:t>
            </a:r>
          </a:p>
          <a:p>
            <a:pPr marL="0" indent="0">
              <a:buNone/>
            </a:pPr>
            <a:r>
              <a:rPr lang="en-US" dirty="0" err="1"/>
              <a:t>tY</a:t>
            </a:r>
            <a:r>
              <a:rPr lang="en-US" dirty="0"/>
              <a:t>=</a:t>
            </a:r>
            <a:r>
              <a:rPr lang="en-US" dirty="0" err="1"/>
              <a:t>mtimes</a:t>
            </a:r>
            <a:r>
              <a:rPr lang="en-US" dirty="0"/>
              <a:t>(WY,X</a:t>
            </a:r>
            <a:r>
              <a:rPr lang="en-US" dirty="0" smtClean="0"/>
              <a:t>');</a:t>
            </a:r>
          </a:p>
          <a:p>
            <a:pPr marL="0" indent="0">
              <a:buNone/>
            </a:pPr>
            <a:r>
              <a:rPr lang="pl-PL" dirty="0" err="1"/>
              <a:t>pZ</a:t>
            </a:r>
            <a:r>
              <a:rPr lang="pl-PL" dirty="0"/>
              <a:t>=1./(1+exp(-1*</a:t>
            </a:r>
            <a:r>
              <a:rPr lang="pl-PL" dirty="0" err="1"/>
              <a:t>tZ</a:t>
            </a:r>
            <a:r>
              <a:rPr lang="pl-PL" dirty="0" smtClean="0"/>
              <a:t>));</a:t>
            </a:r>
          </a:p>
          <a:p>
            <a:pPr marL="0" indent="0">
              <a:buNone/>
            </a:pPr>
            <a:r>
              <a:rPr lang="it-IT" dirty="0" err="1"/>
              <a:t>pY</a:t>
            </a:r>
            <a:r>
              <a:rPr lang="it-IT" dirty="0"/>
              <a:t>=1./(1+exp(-1*</a:t>
            </a:r>
            <a:r>
              <a:rPr lang="it-IT" dirty="0" err="1"/>
              <a:t>tY</a:t>
            </a:r>
            <a:r>
              <a:rPr lang="it-IT" dirty="0" smtClean="0"/>
              <a:t>));</a:t>
            </a:r>
          </a:p>
          <a:p>
            <a:pPr marL="0" indent="0">
              <a:buNone/>
            </a:pPr>
            <a:r>
              <a:rPr lang="it-IT" dirty="0" err="1"/>
              <a:t>Z</a:t>
            </a:r>
            <a:r>
              <a:rPr lang="it-IT" dirty="0"/>
              <a:t>=</a:t>
            </a:r>
            <a:r>
              <a:rPr lang="it-IT" dirty="0" err="1"/>
              <a:t>binornd</a:t>
            </a:r>
            <a:r>
              <a:rPr lang="it-IT" dirty="0"/>
              <a:t>(1,pZ</a:t>
            </a:r>
            <a:r>
              <a:rPr lang="it-IT" dirty="0" smtClean="0"/>
              <a:t>);</a:t>
            </a:r>
          </a:p>
          <a:p>
            <a:pPr marL="0" indent="0">
              <a:buNone/>
            </a:pPr>
            <a:r>
              <a:rPr lang="it-IT" dirty="0"/>
              <a:t>Y=</a:t>
            </a:r>
            <a:r>
              <a:rPr lang="it-IT" dirty="0" err="1"/>
              <a:t>binornd</a:t>
            </a:r>
            <a:r>
              <a:rPr lang="it-IT" dirty="0"/>
              <a:t>(1,pY);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66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model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P(Y=1|Z)=</a:t>
            </a:r>
            <a:r>
              <a:rPr lang="en-US" dirty="0" err="1" smtClean="0"/>
              <a:t>Sum</a:t>
            </a:r>
            <a:r>
              <a:rPr lang="en-US" baseline="-25000" dirty="0" err="1" smtClean="0"/>
              <a:t>X</a:t>
            </a:r>
            <a:r>
              <a:rPr lang="en-US" dirty="0" smtClean="0"/>
              <a:t>{ P(Y=1,Z|X)/ P(Z|X) P(X) }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=</a:t>
            </a:r>
            <a:r>
              <a:rPr lang="en-US" dirty="0" err="1" smtClean="0"/>
              <a:t>Sum</a:t>
            </a:r>
            <a:r>
              <a:rPr lang="en-US" baseline="-25000" dirty="0" err="1" smtClean="0"/>
              <a:t>X</a:t>
            </a:r>
            <a:r>
              <a:rPr lang="en-US" dirty="0" smtClean="0"/>
              <a:t>{P(Y=1|X)P(Z|X)/ </a:t>
            </a:r>
            <a:r>
              <a:rPr lang="en-US" dirty="0"/>
              <a:t>P(Z|X) P(X) </a:t>
            </a:r>
            <a:r>
              <a:rPr lang="en-US" dirty="0" smtClean="0"/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 </a:t>
            </a:r>
            <a:r>
              <a:rPr lang="en-US" i="1" dirty="0"/>
              <a:t>average treatment </a:t>
            </a:r>
            <a:r>
              <a:rPr lang="en-US" i="1" dirty="0" smtClean="0"/>
              <a:t>effect for the true model is 0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smtClean="0"/>
              <a:t>It does not matter what the value of Z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34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Propensity score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58</a:t>
            </a:fld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964" y="1308546"/>
            <a:ext cx="11464636" cy="5047804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probability of a person being </a:t>
            </a:r>
            <a:r>
              <a:rPr lang="en-US" dirty="0"/>
              <a:t>assigned to a particular treatment given a set of observed covariates. </a:t>
            </a: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P(Z=1|X)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/>
              <a:t>the treatment and control groups have identical propensity score distributions, then all the covariates will be balanced between the two </a:t>
            </a:r>
            <a:r>
              <a:rPr lang="en-US" dirty="0" smtClean="0"/>
              <a:t>groups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/>
              <a:t>no unmeasured confounders” assumption</a:t>
            </a:r>
            <a:r>
              <a:rPr lang="en-US" dirty="0"/>
              <a:t>: the assumption that all variables that affect treatment assignment and outcome have been </a:t>
            </a:r>
            <a:r>
              <a:rPr lang="en-US" dirty="0" smtClean="0"/>
              <a:t>measured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the example data, there is a big different between </a:t>
            </a:r>
            <a:r>
              <a:rPr lang="is-IS" dirty="0" smtClean="0"/>
              <a:t>X</a:t>
            </a:r>
            <a:r>
              <a:rPr lang="is-IS" baseline="-25000" dirty="0" smtClean="0"/>
              <a:t>1</a:t>
            </a:r>
            <a:r>
              <a:rPr lang="is-IS" dirty="0" smtClean="0"/>
              <a:t>=1 and X</a:t>
            </a:r>
            <a:r>
              <a:rPr lang="is-IS" baseline="-25000" dirty="0" smtClean="0"/>
              <a:t>1</a:t>
            </a:r>
            <a:r>
              <a:rPr lang="is-IS" dirty="0" smtClean="0"/>
              <a:t>=0</a:t>
            </a:r>
            <a:endParaRPr lang="en-US" dirty="0" smtClean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s-IS" dirty="0"/>
              <a:t>P(Z=1|X</a:t>
            </a:r>
            <a:r>
              <a:rPr lang="is-IS" baseline="-25000" dirty="0"/>
              <a:t>1</a:t>
            </a:r>
            <a:r>
              <a:rPr lang="is-IS" dirty="0"/>
              <a:t>=1</a:t>
            </a:r>
            <a:r>
              <a:rPr lang="is-IS" dirty="0" smtClean="0"/>
              <a:t>) = </a:t>
            </a:r>
            <a:r>
              <a:rPr lang="is-IS" dirty="0" smtClean="0">
                <a:solidFill>
                  <a:srgbClr val="7030A0"/>
                </a:solidFill>
              </a:rPr>
              <a:t>0.282    </a:t>
            </a:r>
            <a:r>
              <a:rPr lang="is-IS" dirty="0" smtClean="0"/>
              <a:t>P(Z=1|X</a:t>
            </a:r>
            <a:r>
              <a:rPr lang="is-IS" baseline="-25000" dirty="0" smtClean="0"/>
              <a:t>1</a:t>
            </a:r>
            <a:r>
              <a:rPr lang="is-IS" dirty="0" smtClean="0"/>
              <a:t>=0) </a:t>
            </a:r>
            <a:r>
              <a:rPr lang="is-IS" dirty="0"/>
              <a:t>= </a:t>
            </a:r>
            <a:r>
              <a:rPr lang="is-IS" dirty="0" smtClean="0">
                <a:solidFill>
                  <a:srgbClr val="7030A0"/>
                </a:solidFill>
              </a:rPr>
              <a:t>0.611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s-IS" dirty="0" smtClean="0">
                <a:solidFill>
                  <a:srgbClr val="7030A0"/>
                </a:solidFill>
              </a:rPr>
              <a:t>Given two patients: X</a:t>
            </a:r>
            <a:r>
              <a:rPr lang="is-IS" baseline="-25000" dirty="0" smtClean="0">
                <a:solidFill>
                  <a:srgbClr val="7030A0"/>
                </a:solidFill>
              </a:rPr>
              <a:t>i</a:t>
            </a:r>
            <a:r>
              <a:rPr lang="is-IS" dirty="0" smtClean="0">
                <a:solidFill>
                  <a:srgbClr val="7030A0"/>
                </a:solidFill>
              </a:rPr>
              <a:t> i=2:10 identical and X</a:t>
            </a:r>
            <a:r>
              <a:rPr lang="is-IS" baseline="-25000" dirty="0" smtClean="0">
                <a:solidFill>
                  <a:srgbClr val="7030A0"/>
                </a:solidFill>
              </a:rPr>
              <a:t>1</a:t>
            </a:r>
            <a:r>
              <a:rPr lang="is-IS" dirty="0" smtClean="0">
                <a:solidFill>
                  <a:srgbClr val="7030A0"/>
                </a:solidFill>
              </a:rPr>
              <a:t> different, the treated and untreated groups are unbalanced 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25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Inverse Probability of Treatment Weighting Using the Propensity Score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74964" y="1308546"/>
            <a:ext cx="11464636" cy="5047804"/>
          </a:xfrm>
        </p:spPr>
        <p:txBody>
          <a:bodyPr/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e</a:t>
            </a:r>
            <a:r>
              <a:rPr lang="en-US" baseline="-25000" dirty="0" err="1" smtClean="0"/>
              <a:t>i</a:t>
            </a:r>
            <a:r>
              <a:rPr lang="en-US" dirty="0" smtClean="0"/>
              <a:t>= P(Z=1|X</a:t>
            </a:r>
            <a:r>
              <a:rPr lang="en-US" baseline="-25000" dirty="0" smtClean="0"/>
              <a:t>i</a:t>
            </a:r>
            <a:r>
              <a:rPr lang="en-US" dirty="0" smtClean="0"/>
              <a:t>); propensity score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Averaged treatment effect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Calculate the averaged </a:t>
            </a:r>
            <a:r>
              <a:rPr lang="en-US" dirty="0"/>
              <a:t>treatment </a:t>
            </a:r>
            <a:r>
              <a:rPr lang="en-US" dirty="0" smtClean="0"/>
              <a:t>effect given the model</a:t>
            </a:r>
            <a:endParaRPr lang="en-US" dirty="0"/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1</a:t>
            </a:r>
            <a:r>
              <a:rPr lang="en-US" dirty="0"/>
              <a:t>/[(1+exp(-W</a:t>
            </a:r>
            <a:r>
              <a:rPr lang="en-US" baseline="-25000" dirty="0"/>
              <a:t>Y</a:t>
            </a:r>
            <a:r>
              <a:rPr lang="en-US" dirty="0"/>
              <a:t>X)) (1+exp(-W</a:t>
            </a:r>
            <a:r>
              <a:rPr lang="en-US" baseline="-25000" dirty="0"/>
              <a:t>Z</a:t>
            </a:r>
            <a:r>
              <a:rPr lang="en-US" dirty="0"/>
              <a:t>X</a:t>
            </a:r>
            <a:r>
              <a:rPr lang="en-US" dirty="0" smtClean="0"/>
              <a:t>))]/[1/</a:t>
            </a:r>
            <a:r>
              <a:rPr lang="en-US" dirty="0"/>
              <a:t>(</a:t>
            </a:r>
            <a:r>
              <a:rPr lang="en-US" dirty="0" smtClean="0"/>
              <a:t>1+exp</a:t>
            </a:r>
            <a:r>
              <a:rPr lang="en-US" dirty="0"/>
              <a:t>(-W</a:t>
            </a:r>
            <a:r>
              <a:rPr lang="en-US" baseline="-25000" dirty="0"/>
              <a:t>Z</a:t>
            </a:r>
            <a:r>
              <a:rPr lang="en-US" dirty="0"/>
              <a:t>X</a:t>
            </a:r>
            <a:r>
              <a:rPr lang="en-US" dirty="0" smtClean="0"/>
              <a:t>))]-</a:t>
            </a:r>
            <a:r>
              <a:rPr lang="en-US" dirty="0"/>
              <a:t>1</a:t>
            </a:r>
            <a:r>
              <a:rPr lang="en-US" dirty="0" smtClean="0"/>
              <a:t>/(</a:t>
            </a:r>
            <a:r>
              <a:rPr lang="en-US" dirty="0"/>
              <a:t>1+exp(-W</a:t>
            </a:r>
            <a:r>
              <a:rPr lang="en-US" baseline="-25000" dirty="0"/>
              <a:t>Y</a:t>
            </a:r>
            <a:r>
              <a:rPr lang="en-US" dirty="0"/>
              <a:t>X)) [</a:t>
            </a:r>
            <a:r>
              <a:rPr lang="en-US" dirty="0" smtClean="0"/>
              <a:t>1-1/(1+exp</a:t>
            </a:r>
            <a:r>
              <a:rPr lang="en-US" dirty="0"/>
              <a:t>(-W</a:t>
            </a:r>
            <a:r>
              <a:rPr lang="en-US" baseline="-25000" dirty="0"/>
              <a:t>Z</a:t>
            </a:r>
            <a:r>
              <a:rPr lang="en-US" dirty="0"/>
              <a:t>X))]/[</a:t>
            </a:r>
            <a:r>
              <a:rPr lang="en-US" dirty="0" smtClean="0"/>
              <a:t>1-1/(</a:t>
            </a:r>
            <a:r>
              <a:rPr lang="en-US" dirty="0"/>
              <a:t>1+exp(-W</a:t>
            </a:r>
            <a:r>
              <a:rPr lang="en-US" baseline="-25000" dirty="0"/>
              <a:t>Z</a:t>
            </a:r>
            <a:r>
              <a:rPr lang="en-US" dirty="0"/>
              <a:t>X</a:t>
            </a:r>
            <a:r>
              <a:rPr lang="en-US" dirty="0" smtClean="0"/>
              <a:t>))]=0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4" y="3737372"/>
            <a:ext cx="3390900" cy="520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4" y="2172494"/>
            <a:ext cx="1905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6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Propensity score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Calculate the propensity score per unit (patient)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Find units in the treated/intervened and untreated/no intervention groups that has similar scores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Generate a new data with two groups where the participants are selected based on matched propensity scores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Typically the final </a:t>
            </a:r>
            <a:r>
              <a:rPr lang="en-US" dirty="0"/>
              <a:t>dataset is smaller than the </a:t>
            </a:r>
            <a:r>
              <a:rPr lang="en-US" dirty="0" smtClean="0"/>
              <a:t>original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 Use the newly generated data to calculate the average treatment effect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1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Causal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12"/>
            <a:ext cx="10515600" cy="43513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Causal effect of a treatment/intervention involves the comparison between outcomes have the unit was applied to (a patient was subjected to the intervention)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Assuming treatment/intervention is compared each independently at the same conditions/time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The definition depends on the potential outcome but it does not depend on which outcome was actually observed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The causal effect is the comparison of the potential on the same unit at the same conditions in time post-intervention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50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Estimation of causal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Requires understanding of the assignment mechanism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Consistent model of the data generation enables detection of causal effects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dirty="0" smtClean="0"/>
              <a:t>Causality </a:t>
            </a:r>
            <a:r>
              <a:rPr lang="en-US" dirty="0" err="1" smtClean="0"/>
              <a:t>estimands</a:t>
            </a:r>
            <a:r>
              <a:rPr lang="en-US" dirty="0"/>
              <a:t> are </a:t>
            </a:r>
            <a:r>
              <a:rPr lang="en-US" dirty="0" smtClean="0"/>
              <a:t>comparisons of the potential outcomes that </a:t>
            </a:r>
            <a:r>
              <a:rPr lang="en-US" dirty="0"/>
              <a:t>would have been observed under different exposures of units </a:t>
            </a:r>
            <a:r>
              <a:rPr lang="en-US"/>
              <a:t>to </a:t>
            </a:r>
            <a:r>
              <a:rPr lang="en-US" smtClean="0"/>
              <a:t>treatments/interventions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Causal </a:t>
            </a:r>
            <a:r>
              <a:rPr lang="en-US" b="1" dirty="0"/>
              <a:t>Inference for Statistics, Social, and Biomedical Sciences: An Introduction</a:t>
            </a:r>
          </a:p>
          <a:p>
            <a:pPr marL="0" indent="0">
              <a:buNone/>
            </a:pPr>
            <a:r>
              <a:rPr lang="en-US" b="1" dirty="0" err="1"/>
              <a:t>Imbens</a:t>
            </a:r>
            <a:r>
              <a:rPr lang="en-US" b="1" dirty="0"/>
              <a:t>, Guido W.; Rubin, Donald B.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8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153" y="2534024"/>
            <a:ext cx="8534400" cy="337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/>
              <a:t>Medicine begins with </a:t>
            </a:r>
            <a:r>
              <a:rPr lang="en-US" sz="4267" dirty="0"/>
              <a:t>storytelling</a:t>
            </a:r>
          </a:p>
          <a:p>
            <a:r>
              <a:rPr lang="en-US" sz="4267" dirty="0"/>
              <a:t>Patients </a:t>
            </a:r>
            <a:r>
              <a:rPr lang="en-US" sz="4267" dirty="0"/>
              <a:t>tell stories to describe illness; doctors tell stories to understand it. Science tells its own story to explain </a:t>
            </a:r>
            <a:r>
              <a:rPr lang="en-US" sz="4267" dirty="0"/>
              <a:t>diseases</a:t>
            </a:r>
            <a:endParaRPr lang="en-US" sz="4267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283" y="502024"/>
            <a:ext cx="3594351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8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673" y="361513"/>
            <a:ext cx="10515600" cy="1325563"/>
          </a:xfrm>
        </p:spPr>
        <p:txBody>
          <a:bodyPr/>
          <a:lstStyle/>
          <a:p>
            <a:r>
              <a:rPr lang="en-US" dirty="0" smtClean="0"/>
              <a:t>AI based tools being used by physicians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64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7076"/>
            <a:ext cx="10515600" cy="4351338"/>
          </a:xfrm>
        </p:spPr>
        <p:txBody>
          <a:bodyPr/>
          <a:lstStyle/>
          <a:p>
            <a:r>
              <a:rPr lang="en-US" dirty="0" smtClean="0"/>
              <a:t>AIDS: Stanford HIVDB, </a:t>
            </a:r>
            <a:r>
              <a:rPr lang="en-US" dirty="0" err="1" smtClean="0"/>
              <a:t>EuResist</a:t>
            </a:r>
            <a:r>
              <a:rPr lang="en-US" dirty="0" smtClean="0"/>
              <a:t>, more</a:t>
            </a:r>
          </a:p>
          <a:p>
            <a:r>
              <a:rPr lang="en-US" dirty="0" smtClean="0"/>
              <a:t>Heart: </a:t>
            </a:r>
            <a:r>
              <a:rPr lang="en-US" dirty="0"/>
              <a:t>First FDA Approval For Clinical Cloud-Based Deep Learning In </a:t>
            </a:r>
            <a:r>
              <a:rPr lang="en-US" dirty="0" smtClean="0"/>
              <a:t>Healthcare (Deep learning, 1000 images, support radiologists)</a:t>
            </a:r>
          </a:p>
          <a:p>
            <a:r>
              <a:rPr lang="en-US" dirty="0" smtClean="0"/>
              <a:t>Septic alert (personalized prediction of severe sepsis)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56" y="3609136"/>
            <a:ext cx="3548743" cy="2929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7" y="3862745"/>
            <a:ext cx="4820356" cy="241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Causality</a:t>
            </a:r>
          </a:p>
          <a:p>
            <a:r>
              <a:rPr lang="en-US" dirty="0" smtClean="0"/>
              <a:t>High dimensional very heterogynous data</a:t>
            </a:r>
          </a:p>
          <a:p>
            <a:r>
              <a:rPr lang="en-US" dirty="0" smtClean="0"/>
              <a:t>Ever learning systems</a:t>
            </a:r>
          </a:p>
          <a:p>
            <a:r>
              <a:rPr lang="en-US" dirty="0" smtClean="0"/>
              <a:t>Privacy preserving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03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Hippocratic Oath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2436"/>
            <a:ext cx="11049000" cy="469452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 swear by </a:t>
            </a:r>
            <a:r>
              <a:rPr lang="en-US" sz="2000" dirty="0">
                <a:hlinkClick r:id="rId2" tooltip="Apollo"/>
              </a:rPr>
              <a:t>Apollo</a:t>
            </a:r>
            <a:r>
              <a:rPr lang="en-US" sz="2000" dirty="0"/>
              <a:t> The Healer, by </a:t>
            </a:r>
            <a:r>
              <a:rPr lang="en-US" sz="2000" dirty="0">
                <a:hlinkClick r:id="rId3" tooltip="Asclepius"/>
              </a:rPr>
              <a:t>Asclepius</a:t>
            </a:r>
            <a:r>
              <a:rPr lang="en-US" sz="2000" dirty="0"/>
              <a:t>, by </a:t>
            </a:r>
            <a:r>
              <a:rPr lang="en-US" sz="2000" dirty="0">
                <a:hlinkClick r:id="rId4" tooltip="Hygieia"/>
              </a:rPr>
              <a:t>Hygieia</a:t>
            </a:r>
            <a:r>
              <a:rPr lang="en-US" sz="2000" dirty="0"/>
              <a:t>, by </a:t>
            </a:r>
            <a:r>
              <a:rPr lang="en-US" sz="2000" dirty="0">
                <a:hlinkClick r:id="rId5" tooltip="Panacea"/>
              </a:rPr>
              <a:t>Panacea</a:t>
            </a:r>
            <a:r>
              <a:rPr lang="en-US" sz="2000" dirty="0"/>
              <a:t>, and by all the Gods and Goddesses, making them my witnesses, that I will carry out, according to my ability and judgment, this oath and this </a:t>
            </a:r>
            <a:r>
              <a:rPr lang="en-US" sz="2000" dirty="0" smtClean="0"/>
              <a:t>indenture. To </a:t>
            </a:r>
            <a:r>
              <a:rPr lang="en-US" sz="2000" dirty="0"/>
              <a:t>hold my teacher in this art equal to my own parents; to make him partner in my livelihood; when he is in need of money to share mine with him; to consider his family as my own brothers, and to teach them this art, if they want to learn it, without fee or indenture; to impart precept, oral instruction, and all other instruction to my own sons, the sons of my teacher, and to indentured pupils who have taken the physician’s oath, but to nobody </a:t>
            </a:r>
            <a:r>
              <a:rPr lang="en-US" sz="2000" dirty="0" smtClean="0"/>
              <a:t>else. I </a:t>
            </a:r>
            <a:r>
              <a:rPr lang="en-US" sz="2000" dirty="0"/>
              <a:t>will use treatment to help the sick according to my ability and judgment, but never with a view to injury and wrong-doing. Neither will I administer a poison to anybody when asked to do so, nor will I suggest such a course. Similarly I will not give to a woman a pessary to cause abortion. But I will keep pure and holy both my life and my art. I will not use the knife, not even, verily, on sufferers from </a:t>
            </a:r>
            <a:r>
              <a:rPr lang="en-US" sz="2000" dirty="0">
                <a:hlinkClick r:id="rId6" tooltip="Kidney stone"/>
              </a:rPr>
              <a:t>stone</a:t>
            </a:r>
            <a:r>
              <a:rPr lang="en-US" sz="2000" dirty="0"/>
              <a:t>, but I will give place to such as are craftsmen </a:t>
            </a:r>
            <a:r>
              <a:rPr lang="en-US" sz="2000" dirty="0" err="1" smtClean="0"/>
              <a:t>therein.Into</a:t>
            </a:r>
            <a:r>
              <a:rPr lang="en-US" sz="2000" dirty="0" smtClean="0"/>
              <a:t> </a:t>
            </a:r>
            <a:r>
              <a:rPr lang="en-US" sz="2000" dirty="0"/>
              <a:t>whatsoever houses I enter, I will enter to help the sick, and I will abstain from all intentional wrong-doing and harm, especially from abusing the bodies of man or woman, bond or free. And whatsoever I shall see or hear in the course of my profession, as well as outside my profession in my intercourse with men, if it be what should not be published abroad, I will never divulge, holding such things to be holy </a:t>
            </a:r>
            <a:r>
              <a:rPr lang="en-US" sz="2000" dirty="0" smtClean="0"/>
              <a:t>secrets. Now </a:t>
            </a:r>
            <a:r>
              <a:rPr lang="en-US" sz="2000" dirty="0"/>
              <a:t>if I carry out this oath, and break it not, may I gain for ever reputation among all men for my life and for my art; but if I transgress it and forswear myself, may the opposite befall me.</a:t>
            </a:r>
            <a:r>
              <a:rPr lang="en-US" sz="2000" baseline="30000" dirty="0">
                <a:hlinkClick r:id="rId7"/>
              </a:rPr>
              <a:t>[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ECBC-CC74-F742-B086-28347EDC5BA0}" type="slidenum">
              <a:rPr lang="en-US" altLang="en-US" smtClean="0"/>
              <a:pPr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7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8|44.8|36|2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9|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7|15.6|1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8|7.3|55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17457</TotalTime>
  <Words>2874</Words>
  <Application>Microsoft Macintosh PowerPoint</Application>
  <PresentationFormat>Widescreen</PresentationFormat>
  <Paragraphs>578</Paragraphs>
  <Slides>66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90" baseType="lpstr">
      <vt:lpstr>Agency FB</vt:lpstr>
      <vt:lpstr>Arial Narrow</vt:lpstr>
      <vt:lpstr>Arial Unicode MS</vt:lpstr>
      <vt:lpstr>Binner Gothic</vt:lpstr>
      <vt:lpstr>Brush Script</vt:lpstr>
      <vt:lpstr>Calibri</vt:lpstr>
      <vt:lpstr>Calibri Light</vt:lpstr>
      <vt:lpstr>Comic Sans MS</vt:lpstr>
      <vt:lpstr>DejaVu Sans Mono</vt:lpstr>
      <vt:lpstr>Helvetica</vt:lpstr>
      <vt:lpstr>Helvetica Light</vt:lpstr>
      <vt:lpstr>HelvNeue Bold for IBM</vt:lpstr>
      <vt:lpstr>ＭＳ Ｐゴシック</vt:lpstr>
      <vt:lpstr>Nimrod</vt:lpstr>
      <vt:lpstr>Rod Transparent</vt:lpstr>
      <vt:lpstr>SimSun</vt:lpstr>
      <vt:lpstr>Symbol</vt:lpstr>
      <vt:lpstr>Times New Roman</vt:lpstr>
      <vt:lpstr>Verdana</vt:lpstr>
      <vt:lpstr>Wingdings</vt:lpstr>
      <vt:lpstr>Wingdings 2</vt:lpstr>
      <vt:lpstr>Arial</vt:lpstr>
      <vt:lpstr>Office Theme</vt:lpstr>
      <vt:lpstr>Equation</vt:lpstr>
      <vt:lpstr>Observational data: shifting the paradigm from randomized clinical trials to observational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Problem Definition</vt:lpstr>
      <vt:lpstr>Risk</vt:lpstr>
      <vt:lpstr>PowerPoint Presentation</vt:lpstr>
      <vt:lpstr>Training Vs. Test Error</vt:lpstr>
      <vt:lpstr>Occam’s Razor</vt:lpstr>
      <vt:lpstr>Bias-Complexity (Bias-Variance) Tradeoff</vt:lpstr>
      <vt:lpstr>Loss Function</vt:lpstr>
      <vt:lpstr>Noise vs Bias</vt:lpstr>
      <vt:lpstr>Designing a decision support system</vt:lpstr>
      <vt:lpstr>About AIDS/HIV</vt:lpstr>
      <vt:lpstr>HIV</vt:lpstr>
      <vt:lpstr>PowerPoint Presentation</vt:lpstr>
      <vt:lpstr>HIV: EuResist</vt:lpstr>
      <vt:lpstr>PowerPoint Presentation</vt:lpstr>
      <vt:lpstr>Three engines</vt:lpstr>
      <vt:lpstr>Different prediction algorithms, different results</vt:lpstr>
      <vt:lpstr>Comparison of performances</vt:lpstr>
      <vt:lpstr>EuResist partners @ EHR meeting, 27/03/2007</vt:lpstr>
      <vt:lpstr>Designing a decision support system (Cont)</vt:lpstr>
      <vt:lpstr>Selection bias </vt:lpstr>
      <vt:lpstr>Multinomial distribution/ Gamma Function</vt:lpstr>
      <vt:lpstr>Naïve Bayes classifier: words and topics</vt:lpstr>
      <vt:lpstr>Simple model for topics</vt:lpstr>
      <vt:lpstr>A classification algorithm</vt:lpstr>
      <vt:lpstr>Evaluation of multi-class</vt:lpstr>
      <vt:lpstr>LDA model</vt:lpstr>
      <vt:lpstr>Sampling in the LDA model</vt:lpstr>
      <vt:lpstr>The generative process</vt:lpstr>
      <vt:lpstr>Inference in the author topic model</vt:lpstr>
      <vt:lpstr>Data and Topic Models</vt:lpstr>
      <vt:lpstr>PowerPoint Presentation</vt:lpstr>
      <vt:lpstr>Trends within Database Research</vt:lpstr>
      <vt:lpstr>NLP and IR</vt:lpstr>
      <vt:lpstr>Rise in Web/Mobile topics</vt:lpstr>
      <vt:lpstr>(Not so) Hot Topics</vt:lpstr>
      <vt:lpstr>Vision and Robotics</vt:lpstr>
      <vt:lpstr>Decline in programming languages, OS, ….</vt:lpstr>
      <vt:lpstr>Polya’s Urn</vt:lpstr>
      <vt:lpstr>Binary Case</vt:lpstr>
      <vt:lpstr>Metric –distance function</vt:lpstr>
      <vt:lpstr>K-means</vt:lpstr>
      <vt:lpstr>Jensen-Shannon Divergenece</vt:lpstr>
      <vt:lpstr>Retrospective Study of Effectiveness of a treatment</vt:lpstr>
      <vt:lpstr>Simpson Paradox</vt:lpstr>
      <vt:lpstr>The average treatment effect </vt:lpstr>
      <vt:lpstr>Naive Bayes</vt:lpstr>
      <vt:lpstr>Naïve Bayes classifier</vt:lpstr>
      <vt:lpstr>Sigmoid Function </vt:lpstr>
      <vt:lpstr>Code generating the data (matlab/octave)</vt:lpstr>
      <vt:lpstr>True model probabilities</vt:lpstr>
      <vt:lpstr>Propensity score</vt:lpstr>
      <vt:lpstr>Inverse Probability of Treatment Weighting Using the Propensity Score </vt:lpstr>
      <vt:lpstr>Propensity score matching</vt:lpstr>
      <vt:lpstr>Causal concepts</vt:lpstr>
      <vt:lpstr>Estimation of causal effect</vt:lpstr>
      <vt:lpstr>PowerPoint Presentation</vt:lpstr>
      <vt:lpstr>AI based tools being used by physicians</vt:lpstr>
      <vt:lpstr>Open Challenges</vt:lpstr>
      <vt:lpstr>Hippocratic Oath </vt:lpstr>
    </vt:vector>
  </TitlesOfParts>
  <Company>IBM Corporation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ADMINIBM</dc:creator>
  <cp:lastModifiedBy>MICHAL Rosen-Zvi</cp:lastModifiedBy>
  <cp:revision>98</cp:revision>
  <cp:lastPrinted>2016-10-20T22:10:11Z</cp:lastPrinted>
  <dcterms:created xsi:type="dcterms:W3CDTF">2015-03-27T02:38:55Z</dcterms:created>
  <dcterms:modified xsi:type="dcterms:W3CDTF">2017-02-28T05:24:54Z</dcterms:modified>
</cp:coreProperties>
</file>